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8"/>
  </p:notesMasterIdLst>
  <p:sldIdLst>
    <p:sldId id="773" r:id="rId5"/>
    <p:sldId id="662" r:id="rId6"/>
    <p:sldId id="643" r:id="rId7"/>
    <p:sldId id="644" r:id="rId8"/>
    <p:sldId id="759" r:id="rId9"/>
    <p:sldId id="816" r:id="rId10"/>
    <p:sldId id="715" r:id="rId11"/>
    <p:sldId id="716" r:id="rId12"/>
    <p:sldId id="625" r:id="rId13"/>
    <p:sldId id="734" r:id="rId14"/>
    <p:sldId id="735" r:id="rId15"/>
    <p:sldId id="736" r:id="rId16"/>
    <p:sldId id="729" r:id="rId17"/>
    <p:sldId id="732" r:id="rId18"/>
    <p:sldId id="730" r:id="rId19"/>
    <p:sldId id="731" r:id="rId20"/>
    <p:sldId id="733" r:id="rId21"/>
    <p:sldId id="760" r:id="rId22"/>
    <p:sldId id="761" r:id="rId23"/>
    <p:sldId id="762" r:id="rId24"/>
    <p:sldId id="763" r:id="rId25"/>
    <p:sldId id="767" r:id="rId26"/>
    <p:sldId id="770" r:id="rId27"/>
    <p:sldId id="772" r:id="rId28"/>
    <p:sldId id="771" r:id="rId29"/>
    <p:sldId id="739" r:id="rId30"/>
    <p:sldId id="697" r:id="rId31"/>
    <p:sldId id="698" r:id="rId32"/>
    <p:sldId id="699" r:id="rId33"/>
    <p:sldId id="700" r:id="rId34"/>
    <p:sldId id="652" r:id="rId35"/>
    <p:sldId id="677" r:id="rId36"/>
    <p:sldId id="775" r:id="rId3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Hannah Boonen" initials="HB" lastIdx="7" clrIdx="28"/>
  <p:cmAuthor id="1" name="Hanne Vandenbussche" initials="HV" lastIdx="1" clrIdx="0"/>
  <p:cmAuthor id="2" name="Hanne Vandenbussche" initials="HV [2]" lastIdx="1" clrIdx="1"/>
  <p:cmAuthor id="3" name="Hanne Vandenbussche" initials="HV [3]" lastIdx="1" clrIdx="2"/>
  <p:cmAuthor id="4" name="Hanne Vandenbussche" initials="HV [4]" lastIdx="1" clrIdx="3"/>
  <p:cmAuthor id="5" name="Hanne Vandenbussche" initials="HV [5]" lastIdx="1" clrIdx="4"/>
  <p:cmAuthor id="6" name="Hanne Vandenbussche" initials="HV [6]" lastIdx="1" clrIdx="5"/>
  <p:cmAuthor id="7" name="Hanne Vandenbussche" initials="HV [7]" lastIdx="1" clrIdx="6"/>
  <p:cmAuthor id="8" name="Hanne Vandenbussche" initials="HV [8]" lastIdx="1" clrIdx="7"/>
  <p:cmAuthor id="9" name="Hanne Vandenbussche" initials="HV [9]" lastIdx="1" clrIdx="8"/>
  <p:cmAuthor id="10" name="Hanne Vandenbussche" initials="HV [10]" lastIdx="1" clrIdx="9"/>
  <p:cmAuthor id="11" name="Hanne Vandenbussche" initials="HV [11]" lastIdx="1" clrIdx="10"/>
  <p:cmAuthor id="12" name="Hanne Vandenbussche" initials="HV [12]" lastIdx="1" clrIdx="11"/>
  <p:cmAuthor id="13" name="Hanne Vandenbussche" initials="HV [13]" lastIdx="1" clrIdx="12"/>
  <p:cmAuthor id="14" name="Hanne Vandenbussche" initials="HV [14]" lastIdx="1" clrIdx="13"/>
  <p:cmAuthor id="15" name="Hanne Vandenbussche" initials="HV [15]" lastIdx="1" clrIdx="14"/>
  <p:cmAuthor id="16" name="Hanne Vandenbussche" initials="HV [16]" lastIdx="1" clrIdx="15"/>
  <p:cmAuthor id="17" name="Hanne Vandenbussche" initials="HV [17]" lastIdx="1" clrIdx="16"/>
  <p:cmAuthor id="18" name="Hanne Vandenbussche" initials="HV [18]" lastIdx="1" clrIdx="17"/>
  <p:cmAuthor id="19" name="Hanne Vandenbussche" initials="HV [19]" lastIdx="1" clrIdx="18"/>
  <p:cmAuthor id="20" name="Hanne Vandenbussche" initials="HV [20]" lastIdx="1" clrIdx="19"/>
  <p:cmAuthor id="21" name="Hanne Vandenbussche" initials="HV [21]" lastIdx="1" clrIdx="20"/>
  <p:cmAuthor id="22" name="Hanne Vandenbussche" initials="HV [22]" lastIdx="1" clrIdx="21"/>
  <p:cmAuthor id="23" name="Hanne Vandenbussche" initials="HV [23]" lastIdx="1" clrIdx="22"/>
  <p:cmAuthor id="24" name="Hanne Vandenbussche" initials="HV [24]" lastIdx="1" clrIdx="23"/>
  <p:cmAuthor id="25" name="Hanne Vandenbussche" initials="HV [25]" lastIdx="1" clrIdx="24"/>
  <p:cmAuthor id="26" name="Hanne Vandenbussche" initials="HV [26]" lastIdx="1" clrIdx="25"/>
  <p:cmAuthor id="27" name="Hanne Vandenbussche" initials="HV [27]" lastIdx="1" clrIdx="26"/>
  <p:cmAuthor id="28" name="Hanne Vandenbussche" initials="HV [28]" lastIdx="1"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D5B0"/>
    <a:srgbClr val="4EB693"/>
    <a:srgbClr val="B4BF20"/>
    <a:srgbClr val="D7E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6" autoAdjust="0"/>
    <p:restoredTop sz="70763" autoAdjust="0"/>
  </p:normalViewPr>
  <p:slideViewPr>
    <p:cSldViewPr snapToGrid="0">
      <p:cViewPr varScale="1">
        <p:scale>
          <a:sx n="47" d="100"/>
          <a:sy n="47" d="100"/>
        </p:scale>
        <p:origin x="1192" y="24"/>
      </p:cViewPr>
      <p:guideLst>
        <p:guide pos="3840"/>
        <p:guide orient="horz" pos="2160"/>
      </p:guideLst>
    </p:cSldViewPr>
  </p:slideViewPr>
  <p:outlineViewPr>
    <p:cViewPr>
      <p:scale>
        <a:sx n="33" d="100"/>
        <a:sy n="33" d="100"/>
      </p:scale>
      <p:origin x="0" y="-7344"/>
    </p:cViewPr>
  </p:outlineViewPr>
  <p:notesTextViewPr>
    <p:cViewPr>
      <p:scale>
        <a:sx n="100" d="100"/>
        <a:sy n="100" d="100"/>
      </p:scale>
      <p:origin x="0" y="0"/>
    </p:cViewPr>
  </p:notesTextViewPr>
  <p:notesViewPr>
    <p:cSldViewPr snapToGrid="0">
      <p:cViewPr varScale="1">
        <p:scale>
          <a:sx n="68" d="100"/>
          <a:sy n="68" d="100"/>
        </p:scale>
        <p:origin x="3101"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243B0-3BEC-2D44-BDBC-D6B88AC4519D}" type="doc">
      <dgm:prSet loTypeId="urn:microsoft.com/office/officeart/2005/8/layout/vList3" loCatId="list" qsTypeId="urn:microsoft.com/office/officeart/2005/8/quickstyle/simple4" qsCatId="simple" csTypeId="urn:microsoft.com/office/officeart/2005/8/colors/colorful5" csCatId="colorful" phldr="1"/>
      <dgm:spPr/>
      <dgm:t>
        <a:bodyPr/>
        <a:lstStyle/>
        <a:p>
          <a:endParaRPr lang="nl-NL"/>
        </a:p>
      </dgm:t>
    </dgm:pt>
    <dgm:pt modelId="{EBCD971D-C496-7A44-ADBE-7C602BD4F5DA}">
      <dgm:prSet/>
      <dgm:spPr/>
      <dgm:t>
        <a:bodyPr/>
        <a:lstStyle/>
        <a:p>
          <a:pPr rtl="0"/>
          <a:r>
            <a:rPr lang="nl-NL" b="1"/>
            <a:t>De leraar als... </a:t>
          </a:r>
          <a:endParaRPr lang="nl-NL"/>
        </a:p>
      </dgm:t>
    </dgm:pt>
    <dgm:pt modelId="{125FE023-3A4B-0042-BBAC-F5BB58B3D15E}" type="parTrans" cxnId="{CD78158C-AAA2-3342-85C2-DEA48D93B8AC}">
      <dgm:prSet/>
      <dgm:spPr/>
      <dgm:t>
        <a:bodyPr/>
        <a:lstStyle/>
        <a:p>
          <a:endParaRPr lang="nl-NL"/>
        </a:p>
      </dgm:t>
    </dgm:pt>
    <dgm:pt modelId="{B0EFD3EF-B0DB-174F-A742-F2D100ABF647}" type="sibTrans" cxnId="{CD78158C-AAA2-3342-85C2-DEA48D93B8AC}">
      <dgm:prSet/>
      <dgm:spPr/>
      <dgm:t>
        <a:bodyPr/>
        <a:lstStyle/>
        <a:p>
          <a:endParaRPr lang="nl-NL"/>
        </a:p>
      </dgm:t>
    </dgm:pt>
    <dgm:pt modelId="{F1F609F1-C683-6E46-B349-F2B68011E081}">
      <dgm:prSet/>
      <dgm:spPr/>
      <dgm:t>
        <a:bodyPr/>
        <a:lstStyle/>
        <a:p>
          <a:pPr rtl="0"/>
          <a:r>
            <a:rPr lang="nl-NL"/>
            <a:t>Begeleider van leer –en ontwikkelingsprocessen </a:t>
          </a:r>
        </a:p>
      </dgm:t>
    </dgm:pt>
    <dgm:pt modelId="{B360E4AA-E88B-A444-AD57-B471A7B0A46B}" type="parTrans" cxnId="{4120BE07-AD1C-FC40-B606-0523BBEB0FA7}">
      <dgm:prSet/>
      <dgm:spPr/>
      <dgm:t>
        <a:bodyPr/>
        <a:lstStyle/>
        <a:p>
          <a:endParaRPr lang="nl-NL"/>
        </a:p>
      </dgm:t>
    </dgm:pt>
    <dgm:pt modelId="{694423C0-77F3-ED4B-8EB5-E0AF4970DE50}" type="sibTrans" cxnId="{4120BE07-AD1C-FC40-B606-0523BBEB0FA7}">
      <dgm:prSet/>
      <dgm:spPr/>
      <dgm:t>
        <a:bodyPr/>
        <a:lstStyle/>
        <a:p>
          <a:endParaRPr lang="nl-NL"/>
        </a:p>
      </dgm:t>
    </dgm:pt>
    <dgm:pt modelId="{2D580803-2B27-6D4D-B909-EE74D0EEC8C6}">
      <dgm:prSet/>
      <dgm:spPr/>
      <dgm:t>
        <a:bodyPr/>
        <a:lstStyle/>
        <a:p>
          <a:pPr rtl="0"/>
          <a:r>
            <a:rPr lang="nl-NL"/>
            <a:t>Inhoudelijke expert </a:t>
          </a:r>
        </a:p>
      </dgm:t>
    </dgm:pt>
    <dgm:pt modelId="{092D226F-65AB-8945-AF8C-C9E5B59F4C10}" type="parTrans" cxnId="{6F1DD3D6-6E56-3745-8657-81AFC1A196EC}">
      <dgm:prSet/>
      <dgm:spPr/>
      <dgm:t>
        <a:bodyPr/>
        <a:lstStyle/>
        <a:p>
          <a:endParaRPr lang="nl-NL"/>
        </a:p>
      </dgm:t>
    </dgm:pt>
    <dgm:pt modelId="{F8D01720-F626-114F-8666-97729772EC54}" type="sibTrans" cxnId="{6F1DD3D6-6E56-3745-8657-81AFC1A196EC}">
      <dgm:prSet/>
      <dgm:spPr/>
      <dgm:t>
        <a:bodyPr/>
        <a:lstStyle/>
        <a:p>
          <a:endParaRPr lang="nl-NL"/>
        </a:p>
      </dgm:t>
    </dgm:pt>
    <dgm:pt modelId="{AA802DDC-C5C7-9A48-A437-290D09964282}">
      <dgm:prSet/>
      <dgm:spPr/>
      <dgm:t>
        <a:bodyPr/>
        <a:lstStyle/>
        <a:p>
          <a:pPr rtl="0"/>
          <a:r>
            <a:rPr lang="nl-NL" dirty="0"/>
            <a:t>Innovator en onderzoeker </a:t>
          </a:r>
        </a:p>
      </dgm:t>
    </dgm:pt>
    <dgm:pt modelId="{FA9DE08C-D8D9-8749-9481-9A3A1CB0422D}" type="parTrans" cxnId="{D20B9514-8CB6-A84C-A27C-BEE7CBCA68CA}">
      <dgm:prSet/>
      <dgm:spPr/>
      <dgm:t>
        <a:bodyPr/>
        <a:lstStyle/>
        <a:p>
          <a:endParaRPr lang="nl-NL"/>
        </a:p>
      </dgm:t>
    </dgm:pt>
    <dgm:pt modelId="{EBA12F56-7706-B34C-9E10-4F63DBF8E1B6}" type="sibTrans" cxnId="{D20B9514-8CB6-A84C-A27C-BEE7CBCA68CA}">
      <dgm:prSet/>
      <dgm:spPr/>
      <dgm:t>
        <a:bodyPr/>
        <a:lstStyle/>
        <a:p>
          <a:endParaRPr lang="nl-NL"/>
        </a:p>
      </dgm:t>
    </dgm:pt>
    <dgm:pt modelId="{86DC80CA-BA7F-5842-9160-9CC9ED21FA63}">
      <dgm:prSet/>
      <dgm:spPr/>
      <dgm:t>
        <a:bodyPr/>
        <a:lstStyle/>
        <a:p>
          <a:pPr rtl="0"/>
          <a:r>
            <a:rPr lang="nl-NL"/>
            <a:t>Lid van een schoolteam </a:t>
          </a:r>
        </a:p>
      </dgm:t>
    </dgm:pt>
    <dgm:pt modelId="{1FF9F13B-8BBE-AC4A-A835-B7EA80A7BE40}" type="parTrans" cxnId="{E483BA4B-2F35-4F49-A799-0F0CD58EC128}">
      <dgm:prSet/>
      <dgm:spPr/>
      <dgm:t>
        <a:bodyPr/>
        <a:lstStyle/>
        <a:p>
          <a:endParaRPr lang="nl-NL"/>
        </a:p>
      </dgm:t>
    </dgm:pt>
    <dgm:pt modelId="{D234BEC9-BD68-4A47-B766-FDF0872006D9}" type="sibTrans" cxnId="{E483BA4B-2F35-4F49-A799-0F0CD58EC128}">
      <dgm:prSet/>
      <dgm:spPr/>
      <dgm:t>
        <a:bodyPr/>
        <a:lstStyle/>
        <a:p>
          <a:endParaRPr lang="nl-NL"/>
        </a:p>
      </dgm:t>
    </dgm:pt>
    <dgm:pt modelId="{CC985D29-D54B-EF45-8F67-A305ED91A35B}">
      <dgm:prSet/>
      <dgm:spPr/>
      <dgm:t>
        <a:bodyPr/>
        <a:lstStyle/>
        <a:p>
          <a:pPr rtl="0"/>
          <a:r>
            <a:rPr lang="nl-NL"/>
            <a:t>Lid van een onderwijsgemeenschap </a:t>
          </a:r>
        </a:p>
      </dgm:t>
    </dgm:pt>
    <dgm:pt modelId="{8D470FE8-E120-5B4F-BB66-3566AD740D60}" type="parTrans" cxnId="{CD93EA1C-1AA2-5B48-A0FF-BFE4B08937C6}">
      <dgm:prSet/>
      <dgm:spPr/>
      <dgm:t>
        <a:bodyPr/>
        <a:lstStyle/>
        <a:p>
          <a:endParaRPr lang="nl-NL"/>
        </a:p>
      </dgm:t>
    </dgm:pt>
    <dgm:pt modelId="{F6537D31-2C0F-E44D-A5B6-1C460357E091}" type="sibTrans" cxnId="{CD93EA1C-1AA2-5B48-A0FF-BFE4B08937C6}">
      <dgm:prSet/>
      <dgm:spPr/>
      <dgm:t>
        <a:bodyPr/>
        <a:lstStyle/>
        <a:p>
          <a:endParaRPr lang="nl-NL"/>
        </a:p>
      </dgm:t>
    </dgm:pt>
    <dgm:pt modelId="{3986C213-ABC0-8542-9262-8DE550765108}">
      <dgm:prSet/>
      <dgm:spPr/>
      <dgm:t>
        <a:bodyPr/>
        <a:lstStyle/>
        <a:p>
          <a:pPr rtl="0"/>
          <a:r>
            <a:rPr lang="nl-NL"/>
            <a:t>Opvoeder </a:t>
          </a:r>
        </a:p>
      </dgm:t>
    </dgm:pt>
    <dgm:pt modelId="{97E6C232-0D00-D843-91C9-6FDFA603CEB5}" type="parTrans" cxnId="{E0D48362-41C9-E54E-B56C-5BACDAB6BD49}">
      <dgm:prSet/>
      <dgm:spPr/>
      <dgm:t>
        <a:bodyPr/>
        <a:lstStyle/>
        <a:p>
          <a:endParaRPr lang="nl-NL"/>
        </a:p>
      </dgm:t>
    </dgm:pt>
    <dgm:pt modelId="{AFDC8254-CF6B-C54F-B942-8B5967C505D2}" type="sibTrans" cxnId="{E0D48362-41C9-E54E-B56C-5BACDAB6BD49}">
      <dgm:prSet/>
      <dgm:spPr/>
      <dgm:t>
        <a:bodyPr/>
        <a:lstStyle/>
        <a:p>
          <a:endParaRPr lang="nl-NL"/>
        </a:p>
      </dgm:t>
    </dgm:pt>
    <dgm:pt modelId="{101B65ED-E490-BD4F-952F-CFD765BD16BF}">
      <dgm:prSet/>
      <dgm:spPr/>
      <dgm:t>
        <a:bodyPr/>
        <a:lstStyle/>
        <a:p>
          <a:pPr rtl="0"/>
          <a:r>
            <a:rPr lang="nl-NL"/>
            <a:t>Organisator </a:t>
          </a:r>
        </a:p>
      </dgm:t>
    </dgm:pt>
    <dgm:pt modelId="{8A3CDA1D-2248-9A4E-9D1D-127FA0AF2DDB}" type="parTrans" cxnId="{AD774FB2-9B86-C54F-9136-FD0186DF4D5F}">
      <dgm:prSet/>
      <dgm:spPr/>
      <dgm:t>
        <a:bodyPr/>
        <a:lstStyle/>
        <a:p>
          <a:endParaRPr lang="nl-NL"/>
        </a:p>
      </dgm:t>
    </dgm:pt>
    <dgm:pt modelId="{C990E309-8E56-1A44-A28E-19F5E36B4C08}" type="sibTrans" cxnId="{AD774FB2-9B86-C54F-9136-FD0186DF4D5F}">
      <dgm:prSet/>
      <dgm:spPr/>
      <dgm:t>
        <a:bodyPr/>
        <a:lstStyle/>
        <a:p>
          <a:endParaRPr lang="nl-NL"/>
        </a:p>
      </dgm:t>
    </dgm:pt>
    <dgm:pt modelId="{980F1F49-DADC-944D-80C8-CD52442BE67F}">
      <dgm:prSet/>
      <dgm:spPr/>
      <dgm:t>
        <a:bodyPr/>
        <a:lstStyle/>
        <a:p>
          <a:pPr rtl="0"/>
          <a:r>
            <a:rPr lang="nl-NL"/>
            <a:t>Partner van de ouder </a:t>
          </a:r>
        </a:p>
      </dgm:t>
    </dgm:pt>
    <dgm:pt modelId="{F68DFB67-4B85-2947-AC78-DDAF169EC533}" type="parTrans" cxnId="{FB94F99F-A65C-A240-BB80-183EEAE638C6}">
      <dgm:prSet/>
      <dgm:spPr/>
      <dgm:t>
        <a:bodyPr/>
        <a:lstStyle/>
        <a:p>
          <a:endParaRPr lang="nl-NL"/>
        </a:p>
      </dgm:t>
    </dgm:pt>
    <dgm:pt modelId="{218A8DE9-473D-9147-940D-07BABD8A03C8}" type="sibTrans" cxnId="{FB94F99F-A65C-A240-BB80-183EEAE638C6}">
      <dgm:prSet/>
      <dgm:spPr/>
      <dgm:t>
        <a:bodyPr/>
        <a:lstStyle/>
        <a:p>
          <a:endParaRPr lang="nl-NL"/>
        </a:p>
      </dgm:t>
    </dgm:pt>
    <dgm:pt modelId="{3D88BA62-D4B8-5F4D-8C58-7ECE5331D30F}">
      <dgm:prSet/>
      <dgm:spPr/>
      <dgm:t>
        <a:bodyPr/>
        <a:lstStyle/>
        <a:p>
          <a:pPr rtl="0"/>
          <a:r>
            <a:rPr lang="nl-NL"/>
            <a:t>Partner van externen </a:t>
          </a:r>
        </a:p>
      </dgm:t>
    </dgm:pt>
    <dgm:pt modelId="{4028FC3A-9455-9445-82B5-2E3EEB69AC7B}" type="parTrans" cxnId="{585DA69A-47DA-D54F-97AB-058B2E51CD5B}">
      <dgm:prSet/>
      <dgm:spPr/>
      <dgm:t>
        <a:bodyPr/>
        <a:lstStyle/>
        <a:p>
          <a:endParaRPr lang="nl-NL"/>
        </a:p>
      </dgm:t>
    </dgm:pt>
    <dgm:pt modelId="{17AC0D2F-EF6C-FD4A-9CA6-129A9C830F1A}" type="sibTrans" cxnId="{585DA69A-47DA-D54F-97AB-058B2E51CD5B}">
      <dgm:prSet/>
      <dgm:spPr/>
      <dgm:t>
        <a:bodyPr/>
        <a:lstStyle/>
        <a:p>
          <a:endParaRPr lang="nl-NL"/>
        </a:p>
      </dgm:t>
    </dgm:pt>
    <dgm:pt modelId="{95BFC19B-AC64-F641-92BB-799356D532D6}">
      <dgm:prSet/>
      <dgm:spPr/>
      <dgm:t>
        <a:bodyPr/>
        <a:lstStyle/>
        <a:p>
          <a:pPr rtl="0"/>
          <a:r>
            <a:rPr lang="nl-NL"/>
            <a:t>Cultuurparticipant </a:t>
          </a:r>
        </a:p>
      </dgm:t>
    </dgm:pt>
    <dgm:pt modelId="{1774BCD0-853C-4440-B735-753BF30235FD}" type="parTrans" cxnId="{A2AF157B-1EE6-614D-BB6F-B2871089E123}">
      <dgm:prSet/>
      <dgm:spPr/>
      <dgm:t>
        <a:bodyPr/>
        <a:lstStyle/>
        <a:p>
          <a:endParaRPr lang="nl-NL"/>
        </a:p>
      </dgm:t>
    </dgm:pt>
    <dgm:pt modelId="{127D43D4-9B6B-464A-8B67-CE814EE533B8}" type="sibTrans" cxnId="{A2AF157B-1EE6-614D-BB6F-B2871089E123}">
      <dgm:prSet/>
      <dgm:spPr/>
      <dgm:t>
        <a:bodyPr/>
        <a:lstStyle/>
        <a:p>
          <a:endParaRPr lang="nl-NL"/>
        </a:p>
      </dgm:t>
    </dgm:pt>
    <dgm:pt modelId="{5441A919-967F-EF45-9309-0F8CDC50C0C8}" type="pres">
      <dgm:prSet presAssocID="{5EF243B0-3BEC-2D44-BDBC-D6B88AC4519D}" presName="linearFlow" presStyleCnt="0">
        <dgm:presLayoutVars>
          <dgm:dir/>
          <dgm:resizeHandles val="exact"/>
        </dgm:presLayoutVars>
      </dgm:prSet>
      <dgm:spPr/>
    </dgm:pt>
    <dgm:pt modelId="{AF17EDD0-A51F-CA41-A539-663895264EAE}" type="pres">
      <dgm:prSet presAssocID="{EBCD971D-C496-7A44-ADBE-7C602BD4F5DA}" presName="composite" presStyleCnt="0"/>
      <dgm:spPr/>
    </dgm:pt>
    <dgm:pt modelId="{4136A36F-2DB1-A340-9CA7-6341B0C1F2EB}" type="pres">
      <dgm:prSet presAssocID="{EBCD971D-C496-7A44-ADBE-7C602BD4F5DA}" presName="imgShp" presStyleLbl="fgImgPlace1" presStyleIdx="0" presStyleCnt="11"/>
      <dgm:spPr>
        <a:solidFill>
          <a:schemeClr val="accent5">
            <a:tint val="50000"/>
            <a:hueOff val="0"/>
            <a:satOff val="0"/>
            <a:lumOff val="0"/>
          </a:schemeClr>
        </a:solidFill>
      </dgm:spPr>
    </dgm:pt>
    <dgm:pt modelId="{2CFC1EAF-AED5-4D40-A5A2-2055CF95F91D}" type="pres">
      <dgm:prSet presAssocID="{EBCD971D-C496-7A44-ADBE-7C602BD4F5DA}" presName="txShp" presStyleLbl="node1" presStyleIdx="0" presStyleCnt="11">
        <dgm:presLayoutVars>
          <dgm:bulletEnabled val="1"/>
        </dgm:presLayoutVars>
      </dgm:prSet>
      <dgm:spPr/>
    </dgm:pt>
    <dgm:pt modelId="{C9B9176E-AFA0-D844-A757-DC62EF02C87C}" type="pres">
      <dgm:prSet presAssocID="{B0EFD3EF-B0DB-174F-A742-F2D100ABF647}" presName="spacing" presStyleCnt="0"/>
      <dgm:spPr/>
    </dgm:pt>
    <dgm:pt modelId="{FCAA1FF8-7BA8-8F47-8337-6E314070B769}" type="pres">
      <dgm:prSet presAssocID="{F1F609F1-C683-6E46-B349-F2B68011E081}" presName="composite" presStyleCnt="0"/>
      <dgm:spPr/>
    </dgm:pt>
    <dgm:pt modelId="{E2BB3C59-48CC-9745-97B9-5043B8365271}" type="pres">
      <dgm:prSet presAssocID="{F1F609F1-C683-6E46-B349-F2B68011E081}" presName="imgShp" presStyleLbl="fgImgPlace1" presStyleIdx="1" presStyleCnt="11"/>
      <dgm:spPr>
        <a:solidFill>
          <a:schemeClr val="accent5">
            <a:tint val="50000"/>
            <a:hueOff val="-264789"/>
            <a:satOff val="540"/>
            <a:lumOff val="687"/>
          </a:schemeClr>
        </a:solidFill>
      </dgm:spPr>
    </dgm:pt>
    <dgm:pt modelId="{081173BF-7389-234D-BB31-D2EC49B0DC8B}" type="pres">
      <dgm:prSet presAssocID="{F1F609F1-C683-6E46-B349-F2B68011E081}" presName="txShp" presStyleLbl="node1" presStyleIdx="1" presStyleCnt="11">
        <dgm:presLayoutVars>
          <dgm:bulletEnabled val="1"/>
        </dgm:presLayoutVars>
      </dgm:prSet>
      <dgm:spPr/>
    </dgm:pt>
    <dgm:pt modelId="{9A90A33E-0963-4142-83DD-5CAF634659AD}" type="pres">
      <dgm:prSet presAssocID="{694423C0-77F3-ED4B-8EB5-E0AF4970DE50}" presName="spacing" presStyleCnt="0"/>
      <dgm:spPr/>
    </dgm:pt>
    <dgm:pt modelId="{6E674F2B-9B09-5743-A0F8-C62BA0DB199B}" type="pres">
      <dgm:prSet presAssocID="{2D580803-2B27-6D4D-B909-EE74D0EEC8C6}" presName="composite" presStyleCnt="0"/>
      <dgm:spPr/>
    </dgm:pt>
    <dgm:pt modelId="{BAAD6F56-8E68-8E42-8907-B579B16439D4}" type="pres">
      <dgm:prSet presAssocID="{2D580803-2B27-6D4D-B909-EE74D0EEC8C6}" presName="imgShp" presStyleLbl="fgImgPlace1" presStyleIdx="2" presStyleCnt="11"/>
      <dgm:spPr>
        <a:solidFill>
          <a:schemeClr val="accent5">
            <a:tint val="50000"/>
            <a:hueOff val="-529578"/>
            <a:satOff val="1079"/>
            <a:lumOff val="1374"/>
          </a:schemeClr>
        </a:solidFill>
      </dgm:spPr>
    </dgm:pt>
    <dgm:pt modelId="{A6EBBF98-828B-0E4B-AAA6-BD01F397C6CC}" type="pres">
      <dgm:prSet presAssocID="{2D580803-2B27-6D4D-B909-EE74D0EEC8C6}" presName="txShp" presStyleLbl="node1" presStyleIdx="2" presStyleCnt="11">
        <dgm:presLayoutVars>
          <dgm:bulletEnabled val="1"/>
        </dgm:presLayoutVars>
      </dgm:prSet>
      <dgm:spPr/>
    </dgm:pt>
    <dgm:pt modelId="{04788863-4581-8C46-993F-E377682C1A2C}" type="pres">
      <dgm:prSet presAssocID="{F8D01720-F626-114F-8666-97729772EC54}" presName="spacing" presStyleCnt="0"/>
      <dgm:spPr/>
    </dgm:pt>
    <dgm:pt modelId="{8D8D4FF9-2D51-F944-9092-68F5C92C0C66}" type="pres">
      <dgm:prSet presAssocID="{AA802DDC-C5C7-9A48-A437-290D09964282}" presName="composite" presStyleCnt="0"/>
      <dgm:spPr/>
    </dgm:pt>
    <dgm:pt modelId="{A2520D35-94B7-3E46-A8E4-6759E19F05BF}" type="pres">
      <dgm:prSet presAssocID="{AA802DDC-C5C7-9A48-A437-290D09964282}" presName="imgShp" presStyleLbl="fgImgPlace1" presStyleIdx="3" presStyleCnt="11"/>
      <dgm:spPr>
        <a:solidFill>
          <a:schemeClr val="accent5">
            <a:tint val="50000"/>
            <a:hueOff val="-794367"/>
            <a:satOff val="1619"/>
            <a:lumOff val="2061"/>
          </a:schemeClr>
        </a:solidFill>
      </dgm:spPr>
    </dgm:pt>
    <dgm:pt modelId="{334F0EDE-9451-D04B-B819-018D62DDFB8E}" type="pres">
      <dgm:prSet presAssocID="{AA802DDC-C5C7-9A48-A437-290D09964282}" presName="txShp" presStyleLbl="node1" presStyleIdx="3" presStyleCnt="11">
        <dgm:presLayoutVars>
          <dgm:bulletEnabled val="1"/>
        </dgm:presLayoutVars>
      </dgm:prSet>
      <dgm:spPr/>
    </dgm:pt>
    <dgm:pt modelId="{157E1190-2B73-E544-AFEB-5FEAC5108F67}" type="pres">
      <dgm:prSet presAssocID="{EBA12F56-7706-B34C-9E10-4F63DBF8E1B6}" presName="spacing" presStyleCnt="0"/>
      <dgm:spPr/>
    </dgm:pt>
    <dgm:pt modelId="{6A0B2547-67FC-3445-9DD7-08397A973880}" type="pres">
      <dgm:prSet presAssocID="{86DC80CA-BA7F-5842-9160-9CC9ED21FA63}" presName="composite" presStyleCnt="0"/>
      <dgm:spPr/>
    </dgm:pt>
    <dgm:pt modelId="{15C2180E-6480-6F47-ACD8-A378D4344854}" type="pres">
      <dgm:prSet presAssocID="{86DC80CA-BA7F-5842-9160-9CC9ED21FA63}" presName="imgShp" presStyleLbl="fgImgPlace1" presStyleIdx="4" presStyleCnt="11"/>
      <dgm:spPr>
        <a:solidFill>
          <a:schemeClr val="accent5">
            <a:tint val="50000"/>
            <a:hueOff val="-1059156"/>
            <a:satOff val="2158"/>
            <a:lumOff val="2748"/>
          </a:schemeClr>
        </a:solidFill>
      </dgm:spPr>
    </dgm:pt>
    <dgm:pt modelId="{F1983986-44FA-7848-A983-09EA1B86A29B}" type="pres">
      <dgm:prSet presAssocID="{86DC80CA-BA7F-5842-9160-9CC9ED21FA63}" presName="txShp" presStyleLbl="node1" presStyleIdx="4" presStyleCnt="11">
        <dgm:presLayoutVars>
          <dgm:bulletEnabled val="1"/>
        </dgm:presLayoutVars>
      </dgm:prSet>
      <dgm:spPr/>
    </dgm:pt>
    <dgm:pt modelId="{B5FCF5BD-E700-7A40-A815-88B63686E10C}" type="pres">
      <dgm:prSet presAssocID="{D234BEC9-BD68-4A47-B766-FDF0872006D9}" presName="spacing" presStyleCnt="0"/>
      <dgm:spPr/>
    </dgm:pt>
    <dgm:pt modelId="{ADC92234-F838-D246-ACAC-75F7E1FA3CDD}" type="pres">
      <dgm:prSet presAssocID="{CC985D29-D54B-EF45-8F67-A305ED91A35B}" presName="composite" presStyleCnt="0"/>
      <dgm:spPr/>
    </dgm:pt>
    <dgm:pt modelId="{355B6545-C58A-CF4B-B347-9ECFB9363841}" type="pres">
      <dgm:prSet presAssocID="{CC985D29-D54B-EF45-8F67-A305ED91A35B}" presName="imgShp" presStyleLbl="fgImgPlace1" presStyleIdx="5" presStyleCnt="11"/>
      <dgm:spPr>
        <a:solidFill>
          <a:schemeClr val="accent5">
            <a:tint val="50000"/>
            <a:hueOff val="-1323945"/>
            <a:satOff val="2698"/>
            <a:lumOff val="3435"/>
          </a:schemeClr>
        </a:solidFill>
      </dgm:spPr>
    </dgm:pt>
    <dgm:pt modelId="{799C316B-2AA9-2942-8A39-E61CB0EF4E4D}" type="pres">
      <dgm:prSet presAssocID="{CC985D29-D54B-EF45-8F67-A305ED91A35B}" presName="txShp" presStyleLbl="node1" presStyleIdx="5" presStyleCnt="11">
        <dgm:presLayoutVars>
          <dgm:bulletEnabled val="1"/>
        </dgm:presLayoutVars>
      </dgm:prSet>
      <dgm:spPr/>
    </dgm:pt>
    <dgm:pt modelId="{8739D0C0-4A81-6047-B2F2-9772B1B7AF49}" type="pres">
      <dgm:prSet presAssocID="{F6537D31-2C0F-E44D-A5B6-1C460357E091}" presName="spacing" presStyleCnt="0"/>
      <dgm:spPr/>
    </dgm:pt>
    <dgm:pt modelId="{1CB4BAF4-BEAA-724A-947C-8E6BF180144F}" type="pres">
      <dgm:prSet presAssocID="{3986C213-ABC0-8542-9262-8DE550765108}" presName="composite" presStyleCnt="0"/>
      <dgm:spPr/>
    </dgm:pt>
    <dgm:pt modelId="{EA1FE062-3175-B949-A76F-954E5C79710F}" type="pres">
      <dgm:prSet presAssocID="{3986C213-ABC0-8542-9262-8DE550765108}" presName="imgShp" presStyleLbl="fgImgPlace1" presStyleIdx="6" presStyleCnt="11"/>
      <dgm:spPr>
        <a:solidFill>
          <a:schemeClr val="accent5">
            <a:tint val="50000"/>
            <a:hueOff val="-1588733"/>
            <a:satOff val="3238"/>
            <a:lumOff val="4122"/>
          </a:schemeClr>
        </a:solidFill>
      </dgm:spPr>
    </dgm:pt>
    <dgm:pt modelId="{B86060FE-CD75-0A43-A11F-C66CE6B12414}" type="pres">
      <dgm:prSet presAssocID="{3986C213-ABC0-8542-9262-8DE550765108}" presName="txShp" presStyleLbl="node1" presStyleIdx="6" presStyleCnt="11">
        <dgm:presLayoutVars>
          <dgm:bulletEnabled val="1"/>
        </dgm:presLayoutVars>
      </dgm:prSet>
      <dgm:spPr/>
    </dgm:pt>
    <dgm:pt modelId="{875B28DE-E776-0647-8A52-D29DB34AFF84}" type="pres">
      <dgm:prSet presAssocID="{AFDC8254-CF6B-C54F-B942-8B5967C505D2}" presName="spacing" presStyleCnt="0"/>
      <dgm:spPr/>
    </dgm:pt>
    <dgm:pt modelId="{0C44008F-F129-A747-8096-57BECDDE6E60}" type="pres">
      <dgm:prSet presAssocID="{101B65ED-E490-BD4F-952F-CFD765BD16BF}" presName="composite" presStyleCnt="0"/>
      <dgm:spPr/>
    </dgm:pt>
    <dgm:pt modelId="{7B55D7B2-0E09-F045-BB9C-9FCB9E3819D5}" type="pres">
      <dgm:prSet presAssocID="{101B65ED-E490-BD4F-952F-CFD765BD16BF}" presName="imgShp" presStyleLbl="fgImgPlace1" presStyleIdx="7" presStyleCnt="11"/>
      <dgm:spPr>
        <a:solidFill>
          <a:schemeClr val="accent5">
            <a:tint val="50000"/>
            <a:hueOff val="-1853522"/>
            <a:satOff val="3777"/>
            <a:lumOff val="4809"/>
          </a:schemeClr>
        </a:solidFill>
      </dgm:spPr>
    </dgm:pt>
    <dgm:pt modelId="{41B23C29-CDF1-854C-B56A-F0C22F769919}" type="pres">
      <dgm:prSet presAssocID="{101B65ED-E490-BD4F-952F-CFD765BD16BF}" presName="txShp" presStyleLbl="node1" presStyleIdx="7" presStyleCnt="11">
        <dgm:presLayoutVars>
          <dgm:bulletEnabled val="1"/>
        </dgm:presLayoutVars>
      </dgm:prSet>
      <dgm:spPr/>
    </dgm:pt>
    <dgm:pt modelId="{B5D4B92B-2C7F-9043-9E5A-AB0CD1770752}" type="pres">
      <dgm:prSet presAssocID="{C990E309-8E56-1A44-A28E-19F5E36B4C08}" presName="spacing" presStyleCnt="0"/>
      <dgm:spPr/>
    </dgm:pt>
    <dgm:pt modelId="{4856E997-60F6-C54F-9230-1BB473300236}" type="pres">
      <dgm:prSet presAssocID="{980F1F49-DADC-944D-80C8-CD52442BE67F}" presName="composite" presStyleCnt="0"/>
      <dgm:spPr/>
    </dgm:pt>
    <dgm:pt modelId="{34F7CC05-C35E-834A-9165-E08201353D3F}" type="pres">
      <dgm:prSet presAssocID="{980F1F49-DADC-944D-80C8-CD52442BE67F}" presName="imgShp" presStyleLbl="fgImgPlace1" presStyleIdx="8" presStyleCnt="11"/>
      <dgm:spPr>
        <a:solidFill>
          <a:schemeClr val="accent5">
            <a:tint val="50000"/>
            <a:hueOff val="-2118311"/>
            <a:satOff val="4317"/>
            <a:lumOff val="5496"/>
          </a:schemeClr>
        </a:solidFill>
      </dgm:spPr>
    </dgm:pt>
    <dgm:pt modelId="{4403C997-6171-A14E-B704-4BAD58A6EC2A}" type="pres">
      <dgm:prSet presAssocID="{980F1F49-DADC-944D-80C8-CD52442BE67F}" presName="txShp" presStyleLbl="node1" presStyleIdx="8" presStyleCnt="11">
        <dgm:presLayoutVars>
          <dgm:bulletEnabled val="1"/>
        </dgm:presLayoutVars>
      </dgm:prSet>
      <dgm:spPr/>
    </dgm:pt>
    <dgm:pt modelId="{9F9B8645-ABC9-F74E-9BA1-DFC0949BA4A4}" type="pres">
      <dgm:prSet presAssocID="{218A8DE9-473D-9147-940D-07BABD8A03C8}" presName="spacing" presStyleCnt="0"/>
      <dgm:spPr/>
    </dgm:pt>
    <dgm:pt modelId="{3317D648-1641-2F45-936F-82EDF3EFFFA2}" type="pres">
      <dgm:prSet presAssocID="{3D88BA62-D4B8-5F4D-8C58-7ECE5331D30F}" presName="composite" presStyleCnt="0"/>
      <dgm:spPr/>
    </dgm:pt>
    <dgm:pt modelId="{1B112D58-9C71-7741-B1FB-F84F8904999E}" type="pres">
      <dgm:prSet presAssocID="{3D88BA62-D4B8-5F4D-8C58-7ECE5331D30F}" presName="imgShp" presStyleLbl="fgImgPlace1" presStyleIdx="9" presStyleCnt="11"/>
      <dgm:spPr>
        <a:solidFill>
          <a:schemeClr val="accent5">
            <a:tint val="50000"/>
            <a:hueOff val="-2383100"/>
            <a:satOff val="4856"/>
            <a:lumOff val="6183"/>
          </a:schemeClr>
        </a:solidFill>
      </dgm:spPr>
    </dgm:pt>
    <dgm:pt modelId="{B3A9C04C-318A-2E4C-8AA8-FABF238B3303}" type="pres">
      <dgm:prSet presAssocID="{3D88BA62-D4B8-5F4D-8C58-7ECE5331D30F}" presName="txShp" presStyleLbl="node1" presStyleIdx="9" presStyleCnt="11">
        <dgm:presLayoutVars>
          <dgm:bulletEnabled val="1"/>
        </dgm:presLayoutVars>
      </dgm:prSet>
      <dgm:spPr/>
    </dgm:pt>
    <dgm:pt modelId="{4DF91DE7-E3AF-3746-A0D4-DC0A5C3D2A95}" type="pres">
      <dgm:prSet presAssocID="{17AC0D2F-EF6C-FD4A-9CA6-129A9C830F1A}" presName="spacing" presStyleCnt="0"/>
      <dgm:spPr/>
    </dgm:pt>
    <dgm:pt modelId="{BC9335B6-4396-2544-9A3B-50B897438DB2}" type="pres">
      <dgm:prSet presAssocID="{95BFC19B-AC64-F641-92BB-799356D532D6}" presName="composite" presStyleCnt="0"/>
      <dgm:spPr/>
    </dgm:pt>
    <dgm:pt modelId="{08A347EE-98AF-D14E-AE88-A002B6EF973E}" type="pres">
      <dgm:prSet presAssocID="{95BFC19B-AC64-F641-92BB-799356D532D6}" presName="imgShp" presStyleLbl="fgImgPlace1" presStyleIdx="10" presStyleCnt="11"/>
      <dgm:spPr>
        <a:solidFill>
          <a:schemeClr val="accent5">
            <a:tint val="50000"/>
            <a:hueOff val="-2647889"/>
            <a:satOff val="5396"/>
            <a:lumOff val="6870"/>
          </a:schemeClr>
        </a:solidFill>
      </dgm:spPr>
    </dgm:pt>
    <dgm:pt modelId="{24B9B86B-DEA4-C543-89D3-6EF5A9079DA0}" type="pres">
      <dgm:prSet presAssocID="{95BFC19B-AC64-F641-92BB-799356D532D6}" presName="txShp" presStyleLbl="node1" presStyleIdx="10" presStyleCnt="11">
        <dgm:presLayoutVars>
          <dgm:bulletEnabled val="1"/>
        </dgm:presLayoutVars>
      </dgm:prSet>
      <dgm:spPr/>
    </dgm:pt>
  </dgm:ptLst>
  <dgm:cxnLst>
    <dgm:cxn modelId="{4120BE07-AD1C-FC40-B606-0523BBEB0FA7}" srcId="{5EF243B0-3BEC-2D44-BDBC-D6B88AC4519D}" destId="{F1F609F1-C683-6E46-B349-F2B68011E081}" srcOrd="1" destOrd="0" parTransId="{B360E4AA-E88B-A444-AD57-B471A7B0A46B}" sibTransId="{694423C0-77F3-ED4B-8EB5-E0AF4970DE50}"/>
    <dgm:cxn modelId="{D20B9514-8CB6-A84C-A27C-BEE7CBCA68CA}" srcId="{5EF243B0-3BEC-2D44-BDBC-D6B88AC4519D}" destId="{AA802DDC-C5C7-9A48-A437-290D09964282}" srcOrd="3" destOrd="0" parTransId="{FA9DE08C-D8D9-8749-9481-9A3A1CB0422D}" sibTransId="{EBA12F56-7706-B34C-9E10-4F63DBF8E1B6}"/>
    <dgm:cxn modelId="{CD93EA1C-1AA2-5B48-A0FF-BFE4B08937C6}" srcId="{5EF243B0-3BEC-2D44-BDBC-D6B88AC4519D}" destId="{CC985D29-D54B-EF45-8F67-A305ED91A35B}" srcOrd="5" destOrd="0" parTransId="{8D470FE8-E120-5B4F-BB66-3566AD740D60}" sibTransId="{F6537D31-2C0F-E44D-A5B6-1C460357E091}"/>
    <dgm:cxn modelId="{98329223-B4DC-4B55-9C7D-F75E0DDE0282}" type="presOf" srcId="{CC985D29-D54B-EF45-8F67-A305ED91A35B}" destId="{799C316B-2AA9-2942-8A39-E61CB0EF4E4D}" srcOrd="0" destOrd="0" presId="urn:microsoft.com/office/officeart/2005/8/layout/vList3"/>
    <dgm:cxn modelId="{528EA930-02C3-49B3-BDB0-EF3D2BE923C3}" type="presOf" srcId="{2D580803-2B27-6D4D-B909-EE74D0EEC8C6}" destId="{A6EBBF98-828B-0E4B-AAA6-BD01F397C6CC}" srcOrd="0" destOrd="0" presId="urn:microsoft.com/office/officeart/2005/8/layout/vList3"/>
    <dgm:cxn modelId="{12676833-CEA9-4662-838A-E786F97C2151}" type="presOf" srcId="{EBCD971D-C496-7A44-ADBE-7C602BD4F5DA}" destId="{2CFC1EAF-AED5-4D40-A5A2-2055CF95F91D}" srcOrd="0" destOrd="0" presId="urn:microsoft.com/office/officeart/2005/8/layout/vList3"/>
    <dgm:cxn modelId="{231CBD33-ECE8-4FB0-937E-5CC46F9CDCB8}" type="presOf" srcId="{3D88BA62-D4B8-5F4D-8C58-7ECE5331D30F}" destId="{B3A9C04C-318A-2E4C-8AA8-FABF238B3303}" srcOrd="0" destOrd="0" presId="urn:microsoft.com/office/officeart/2005/8/layout/vList3"/>
    <dgm:cxn modelId="{A3070B42-905F-41BF-8EED-ED487F878F5D}" type="presOf" srcId="{86DC80CA-BA7F-5842-9160-9CC9ED21FA63}" destId="{F1983986-44FA-7848-A983-09EA1B86A29B}" srcOrd="0" destOrd="0" presId="urn:microsoft.com/office/officeart/2005/8/layout/vList3"/>
    <dgm:cxn modelId="{E0D48362-41C9-E54E-B56C-5BACDAB6BD49}" srcId="{5EF243B0-3BEC-2D44-BDBC-D6B88AC4519D}" destId="{3986C213-ABC0-8542-9262-8DE550765108}" srcOrd="6" destOrd="0" parTransId="{97E6C232-0D00-D843-91C9-6FDFA603CEB5}" sibTransId="{AFDC8254-CF6B-C54F-B942-8B5967C505D2}"/>
    <dgm:cxn modelId="{DE04A747-CA76-4D95-8359-2B425A075988}" type="presOf" srcId="{3986C213-ABC0-8542-9262-8DE550765108}" destId="{B86060FE-CD75-0A43-A11F-C66CE6B12414}" srcOrd="0" destOrd="0" presId="urn:microsoft.com/office/officeart/2005/8/layout/vList3"/>
    <dgm:cxn modelId="{E483BA4B-2F35-4F49-A799-0F0CD58EC128}" srcId="{5EF243B0-3BEC-2D44-BDBC-D6B88AC4519D}" destId="{86DC80CA-BA7F-5842-9160-9CC9ED21FA63}" srcOrd="4" destOrd="0" parTransId="{1FF9F13B-8BBE-AC4A-A835-B7EA80A7BE40}" sibTransId="{D234BEC9-BD68-4A47-B766-FDF0872006D9}"/>
    <dgm:cxn modelId="{24605A6C-9D9C-46FC-BE4C-88A0BA40EFB6}" type="presOf" srcId="{5EF243B0-3BEC-2D44-BDBC-D6B88AC4519D}" destId="{5441A919-967F-EF45-9309-0F8CDC50C0C8}" srcOrd="0" destOrd="0" presId="urn:microsoft.com/office/officeart/2005/8/layout/vList3"/>
    <dgm:cxn modelId="{13A26770-035B-495B-ACC9-36E7EF5814A6}" type="presOf" srcId="{101B65ED-E490-BD4F-952F-CFD765BD16BF}" destId="{41B23C29-CDF1-854C-B56A-F0C22F769919}" srcOrd="0" destOrd="0" presId="urn:microsoft.com/office/officeart/2005/8/layout/vList3"/>
    <dgm:cxn modelId="{A2AF157B-1EE6-614D-BB6F-B2871089E123}" srcId="{5EF243B0-3BEC-2D44-BDBC-D6B88AC4519D}" destId="{95BFC19B-AC64-F641-92BB-799356D532D6}" srcOrd="10" destOrd="0" parTransId="{1774BCD0-853C-4440-B735-753BF30235FD}" sibTransId="{127D43D4-9B6B-464A-8B67-CE814EE533B8}"/>
    <dgm:cxn modelId="{CD78158C-AAA2-3342-85C2-DEA48D93B8AC}" srcId="{5EF243B0-3BEC-2D44-BDBC-D6B88AC4519D}" destId="{EBCD971D-C496-7A44-ADBE-7C602BD4F5DA}" srcOrd="0" destOrd="0" parTransId="{125FE023-3A4B-0042-BBAC-F5BB58B3D15E}" sibTransId="{B0EFD3EF-B0DB-174F-A742-F2D100ABF647}"/>
    <dgm:cxn modelId="{585DA69A-47DA-D54F-97AB-058B2E51CD5B}" srcId="{5EF243B0-3BEC-2D44-BDBC-D6B88AC4519D}" destId="{3D88BA62-D4B8-5F4D-8C58-7ECE5331D30F}" srcOrd="9" destOrd="0" parTransId="{4028FC3A-9455-9445-82B5-2E3EEB69AC7B}" sibTransId="{17AC0D2F-EF6C-FD4A-9CA6-129A9C830F1A}"/>
    <dgm:cxn modelId="{4E4F459D-63DB-4413-9F79-B5B930C13114}" type="presOf" srcId="{AA802DDC-C5C7-9A48-A437-290D09964282}" destId="{334F0EDE-9451-D04B-B819-018D62DDFB8E}" srcOrd="0" destOrd="0" presId="urn:microsoft.com/office/officeart/2005/8/layout/vList3"/>
    <dgm:cxn modelId="{FB94F99F-A65C-A240-BB80-183EEAE638C6}" srcId="{5EF243B0-3BEC-2D44-BDBC-D6B88AC4519D}" destId="{980F1F49-DADC-944D-80C8-CD52442BE67F}" srcOrd="8" destOrd="0" parTransId="{F68DFB67-4B85-2947-AC78-DDAF169EC533}" sibTransId="{218A8DE9-473D-9147-940D-07BABD8A03C8}"/>
    <dgm:cxn modelId="{AD774FB2-9B86-C54F-9136-FD0186DF4D5F}" srcId="{5EF243B0-3BEC-2D44-BDBC-D6B88AC4519D}" destId="{101B65ED-E490-BD4F-952F-CFD765BD16BF}" srcOrd="7" destOrd="0" parTransId="{8A3CDA1D-2248-9A4E-9D1D-127FA0AF2DDB}" sibTransId="{C990E309-8E56-1A44-A28E-19F5E36B4C08}"/>
    <dgm:cxn modelId="{289D4DCF-F5F7-4DB9-82E1-EFCF4458844D}" type="presOf" srcId="{F1F609F1-C683-6E46-B349-F2B68011E081}" destId="{081173BF-7389-234D-BB31-D2EC49B0DC8B}" srcOrd="0" destOrd="0" presId="urn:microsoft.com/office/officeart/2005/8/layout/vList3"/>
    <dgm:cxn modelId="{6F1DD3D6-6E56-3745-8657-81AFC1A196EC}" srcId="{5EF243B0-3BEC-2D44-BDBC-D6B88AC4519D}" destId="{2D580803-2B27-6D4D-B909-EE74D0EEC8C6}" srcOrd="2" destOrd="0" parTransId="{092D226F-65AB-8945-AF8C-C9E5B59F4C10}" sibTransId="{F8D01720-F626-114F-8666-97729772EC54}"/>
    <dgm:cxn modelId="{BFC445F3-0B9A-4482-9291-4C0ADC840DCB}" type="presOf" srcId="{980F1F49-DADC-944D-80C8-CD52442BE67F}" destId="{4403C997-6171-A14E-B704-4BAD58A6EC2A}" srcOrd="0" destOrd="0" presId="urn:microsoft.com/office/officeart/2005/8/layout/vList3"/>
    <dgm:cxn modelId="{106056FF-20FC-4332-BC0E-7B296636D6C6}" type="presOf" srcId="{95BFC19B-AC64-F641-92BB-799356D532D6}" destId="{24B9B86B-DEA4-C543-89D3-6EF5A9079DA0}" srcOrd="0" destOrd="0" presId="urn:microsoft.com/office/officeart/2005/8/layout/vList3"/>
    <dgm:cxn modelId="{9B4BB93B-7B2A-4ADA-8DD2-9DC9767DBD9C}" type="presParOf" srcId="{5441A919-967F-EF45-9309-0F8CDC50C0C8}" destId="{AF17EDD0-A51F-CA41-A539-663895264EAE}" srcOrd="0" destOrd="0" presId="urn:microsoft.com/office/officeart/2005/8/layout/vList3"/>
    <dgm:cxn modelId="{A97C5A61-77A4-4C16-AE01-CCD872647DC1}" type="presParOf" srcId="{AF17EDD0-A51F-CA41-A539-663895264EAE}" destId="{4136A36F-2DB1-A340-9CA7-6341B0C1F2EB}" srcOrd="0" destOrd="0" presId="urn:microsoft.com/office/officeart/2005/8/layout/vList3"/>
    <dgm:cxn modelId="{C6570D78-AC03-4A51-B924-A9E97CD423B4}" type="presParOf" srcId="{AF17EDD0-A51F-CA41-A539-663895264EAE}" destId="{2CFC1EAF-AED5-4D40-A5A2-2055CF95F91D}" srcOrd="1" destOrd="0" presId="urn:microsoft.com/office/officeart/2005/8/layout/vList3"/>
    <dgm:cxn modelId="{4B1EED51-3BB6-44AE-A30E-05197518E481}" type="presParOf" srcId="{5441A919-967F-EF45-9309-0F8CDC50C0C8}" destId="{C9B9176E-AFA0-D844-A757-DC62EF02C87C}" srcOrd="1" destOrd="0" presId="urn:microsoft.com/office/officeart/2005/8/layout/vList3"/>
    <dgm:cxn modelId="{F1787177-D926-481B-A0B0-D70AB5F1A892}" type="presParOf" srcId="{5441A919-967F-EF45-9309-0F8CDC50C0C8}" destId="{FCAA1FF8-7BA8-8F47-8337-6E314070B769}" srcOrd="2" destOrd="0" presId="urn:microsoft.com/office/officeart/2005/8/layout/vList3"/>
    <dgm:cxn modelId="{5DA7EB78-9CEA-4A90-ADF8-ABC3E8FC1D5B}" type="presParOf" srcId="{FCAA1FF8-7BA8-8F47-8337-6E314070B769}" destId="{E2BB3C59-48CC-9745-97B9-5043B8365271}" srcOrd="0" destOrd="0" presId="urn:microsoft.com/office/officeart/2005/8/layout/vList3"/>
    <dgm:cxn modelId="{B0AC310F-F15C-483D-A40D-ECCBA5D34224}" type="presParOf" srcId="{FCAA1FF8-7BA8-8F47-8337-6E314070B769}" destId="{081173BF-7389-234D-BB31-D2EC49B0DC8B}" srcOrd="1" destOrd="0" presId="urn:microsoft.com/office/officeart/2005/8/layout/vList3"/>
    <dgm:cxn modelId="{8DA28044-715F-4EE5-80A8-3626A2FACF5E}" type="presParOf" srcId="{5441A919-967F-EF45-9309-0F8CDC50C0C8}" destId="{9A90A33E-0963-4142-83DD-5CAF634659AD}" srcOrd="3" destOrd="0" presId="urn:microsoft.com/office/officeart/2005/8/layout/vList3"/>
    <dgm:cxn modelId="{A51CCCFF-BA34-42AA-BA3D-0A7C8F6BAE27}" type="presParOf" srcId="{5441A919-967F-EF45-9309-0F8CDC50C0C8}" destId="{6E674F2B-9B09-5743-A0F8-C62BA0DB199B}" srcOrd="4" destOrd="0" presId="urn:microsoft.com/office/officeart/2005/8/layout/vList3"/>
    <dgm:cxn modelId="{AAA7E4D9-E506-4145-9BD2-CF8B12256F5D}" type="presParOf" srcId="{6E674F2B-9B09-5743-A0F8-C62BA0DB199B}" destId="{BAAD6F56-8E68-8E42-8907-B579B16439D4}" srcOrd="0" destOrd="0" presId="urn:microsoft.com/office/officeart/2005/8/layout/vList3"/>
    <dgm:cxn modelId="{88142282-679F-4259-8206-BA93391029AC}" type="presParOf" srcId="{6E674F2B-9B09-5743-A0F8-C62BA0DB199B}" destId="{A6EBBF98-828B-0E4B-AAA6-BD01F397C6CC}" srcOrd="1" destOrd="0" presId="urn:microsoft.com/office/officeart/2005/8/layout/vList3"/>
    <dgm:cxn modelId="{80E11573-D68D-43EE-B13F-E72E382BF731}" type="presParOf" srcId="{5441A919-967F-EF45-9309-0F8CDC50C0C8}" destId="{04788863-4581-8C46-993F-E377682C1A2C}" srcOrd="5" destOrd="0" presId="urn:microsoft.com/office/officeart/2005/8/layout/vList3"/>
    <dgm:cxn modelId="{E2BF1309-1123-42E7-A7F9-04B313ACC890}" type="presParOf" srcId="{5441A919-967F-EF45-9309-0F8CDC50C0C8}" destId="{8D8D4FF9-2D51-F944-9092-68F5C92C0C66}" srcOrd="6" destOrd="0" presId="urn:microsoft.com/office/officeart/2005/8/layout/vList3"/>
    <dgm:cxn modelId="{70A8314F-FD27-40CD-974D-D87E7A7A2DEA}" type="presParOf" srcId="{8D8D4FF9-2D51-F944-9092-68F5C92C0C66}" destId="{A2520D35-94B7-3E46-A8E4-6759E19F05BF}" srcOrd="0" destOrd="0" presId="urn:microsoft.com/office/officeart/2005/8/layout/vList3"/>
    <dgm:cxn modelId="{8E475A6E-E43B-4467-A9D7-1BF4BA570484}" type="presParOf" srcId="{8D8D4FF9-2D51-F944-9092-68F5C92C0C66}" destId="{334F0EDE-9451-D04B-B819-018D62DDFB8E}" srcOrd="1" destOrd="0" presId="urn:microsoft.com/office/officeart/2005/8/layout/vList3"/>
    <dgm:cxn modelId="{2FFE09D7-380F-4EED-A1FE-30D9212C201D}" type="presParOf" srcId="{5441A919-967F-EF45-9309-0F8CDC50C0C8}" destId="{157E1190-2B73-E544-AFEB-5FEAC5108F67}" srcOrd="7" destOrd="0" presId="urn:microsoft.com/office/officeart/2005/8/layout/vList3"/>
    <dgm:cxn modelId="{B9DAD142-1478-4699-BFEF-4E361D9342D8}" type="presParOf" srcId="{5441A919-967F-EF45-9309-0F8CDC50C0C8}" destId="{6A0B2547-67FC-3445-9DD7-08397A973880}" srcOrd="8" destOrd="0" presId="urn:microsoft.com/office/officeart/2005/8/layout/vList3"/>
    <dgm:cxn modelId="{D8278DE2-577A-4B93-87CB-D9866A2F5122}" type="presParOf" srcId="{6A0B2547-67FC-3445-9DD7-08397A973880}" destId="{15C2180E-6480-6F47-ACD8-A378D4344854}" srcOrd="0" destOrd="0" presId="urn:microsoft.com/office/officeart/2005/8/layout/vList3"/>
    <dgm:cxn modelId="{B5F764B9-6917-47CA-84B0-F6D3582F9AC2}" type="presParOf" srcId="{6A0B2547-67FC-3445-9DD7-08397A973880}" destId="{F1983986-44FA-7848-A983-09EA1B86A29B}" srcOrd="1" destOrd="0" presId="urn:microsoft.com/office/officeart/2005/8/layout/vList3"/>
    <dgm:cxn modelId="{3DA5704B-7482-4A0E-93AB-A8D919D34290}" type="presParOf" srcId="{5441A919-967F-EF45-9309-0F8CDC50C0C8}" destId="{B5FCF5BD-E700-7A40-A815-88B63686E10C}" srcOrd="9" destOrd="0" presId="urn:microsoft.com/office/officeart/2005/8/layout/vList3"/>
    <dgm:cxn modelId="{E00A21EC-B429-4000-8282-EB3ED00D5BEA}" type="presParOf" srcId="{5441A919-967F-EF45-9309-0F8CDC50C0C8}" destId="{ADC92234-F838-D246-ACAC-75F7E1FA3CDD}" srcOrd="10" destOrd="0" presId="urn:microsoft.com/office/officeart/2005/8/layout/vList3"/>
    <dgm:cxn modelId="{8E281518-C1DE-43DA-ACF6-8DB038D1DDDE}" type="presParOf" srcId="{ADC92234-F838-D246-ACAC-75F7E1FA3CDD}" destId="{355B6545-C58A-CF4B-B347-9ECFB9363841}" srcOrd="0" destOrd="0" presId="urn:microsoft.com/office/officeart/2005/8/layout/vList3"/>
    <dgm:cxn modelId="{A21B1083-6F39-458A-B284-9EC2B32B5D8F}" type="presParOf" srcId="{ADC92234-F838-D246-ACAC-75F7E1FA3CDD}" destId="{799C316B-2AA9-2942-8A39-E61CB0EF4E4D}" srcOrd="1" destOrd="0" presId="urn:microsoft.com/office/officeart/2005/8/layout/vList3"/>
    <dgm:cxn modelId="{F6E3DE2A-0925-4AD8-8C33-DA135E836E80}" type="presParOf" srcId="{5441A919-967F-EF45-9309-0F8CDC50C0C8}" destId="{8739D0C0-4A81-6047-B2F2-9772B1B7AF49}" srcOrd="11" destOrd="0" presId="urn:microsoft.com/office/officeart/2005/8/layout/vList3"/>
    <dgm:cxn modelId="{4E8EBDC0-BF19-4464-B815-2475AEA5777B}" type="presParOf" srcId="{5441A919-967F-EF45-9309-0F8CDC50C0C8}" destId="{1CB4BAF4-BEAA-724A-947C-8E6BF180144F}" srcOrd="12" destOrd="0" presId="urn:microsoft.com/office/officeart/2005/8/layout/vList3"/>
    <dgm:cxn modelId="{3EE67775-2755-49AA-8F38-B4E3C65EE4AE}" type="presParOf" srcId="{1CB4BAF4-BEAA-724A-947C-8E6BF180144F}" destId="{EA1FE062-3175-B949-A76F-954E5C79710F}" srcOrd="0" destOrd="0" presId="urn:microsoft.com/office/officeart/2005/8/layout/vList3"/>
    <dgm:cxn modelId="{5FB7B2F3-4242-4150-9F63-F98AED2B46F5}" type="presParOf" srcId="{1CB4BAF4-BEAA-724A-947C-8E6BF180144F}" destId="{B86060FE-CD75-0A43-A11F-C66CE6B12414}" srcOrd="1" destOrd="0" presId="urn:microsoft.com/office/officeart/2005/8/layout/vList3"/>
    <dgm:cxn modelId="{420311A4-1E25-47E7-94AD-FDCECCB2DB17}" type="presParOf" srcId="{5441A919-967F-EF45-9309-0F8CDC50C0C8}" destId="{875B28DE-E776-0647-8A52-D29DB34AFF84}" srcOrd="13" destOrd="0" presId="urn:microsoft.com/office/officeart/2005/8/layout/vList3"/>
    <dgm:cxn modelId="{20F84BD2-836D-4347-9CE0-BBA376A94E63}" type="presParOf" srcId="{5441A919-967F-EF45-9309-0F8CDC50C0C8}" destId="{0C44008F-F129-A747-8096-57BECDDE6E60}" srcOrd="14" destOrd="0" presId="urn:microsoft.com/office/officeart/2005/8/layout/vList3"/>
    <dgm:cxn modelId="{7EF74B51-2BE0-4A87-B263-BB00C6BA0D3C}" type="presParOf" srcId="{0C44008F-F129-A747-8096-57BECDDE6E60}" destId="{7B55D7B2-0E09-F045-BB9C-9FCB9E3819D5}" srcOrd="0" destOrd="0" presId="urn:microsoft.com/office/officeart/2005/8/layout/vList3"/>
    <dgm:cxn modelId="{2D4425AA-C690-40C3-9A0A-B5AC36A3ED67}" type="presParOf" srcId="{0C44008F-F129-A747-8096-57BECDDE6E60}" destId="{41B23C29-CDF1-854C-B56A-F0C22F769919}" srcOrd="1" destOrd="0" presId="urn:microsoft.com/office/officeart/2005/8/layout/vList3"/>
    <dgm:cxn modelId="{36FBFC11-3791-4261-ACF2-85B0188A8412}" type="presParOf" srcId="{5441A919-967F-EF45-9309-0F8CDC50C0C8}" destId="{B5D4B92B-2C7F-9043-9E5A-AB0CD1770752}" srcOrd="15" destOrd="0" presId="urn:microsoft.com/office/officeart/2005/8/layout/vList3"/>
    <dgm:cxn modelId="{D3B7DE49-D471-49EA-AE22-3FDDC31AB29E}" type="presParOf" srcId="{5441A919-967F-EF45-9309-0F8CDC50C0C8}" destId="{4856E997-60F6-C54F-9230-1BB473300236}" srcOrd="16" destOrd="0" presId="urn:microsoft.com/office/officeart/2005/8/layout/vList3"/>
    <dgm:cxn modelId="{9EAA14E8-8849-414E-88ED-EB1F72EBA593}" type="presParOf" srcId="{4856E997-60F6-C54F-9230-1BB473300236}" destId="{34F7CC05-C35E-834A-9165-E08201353D3F}" srcOrd="0" destOrd="0" presId="urn:microsoft.com/office/officeart/2005/8/layout/vList3"/>
    <dgm:cxn modelId="{09AD1C5F-DFA8-45B3-951F-116033A688FD}" type="presParOf" srcId="{4856E997-60F6-C54F-9230-1BB473300236}" destId="{4403C997-6171-A14E-B704-4BAD58A6EC2A}" srcOrd="1" destOrd="0" presId="urn:microsoft.com/office/officeart/2005/8/layout/vList3"/>
    <dgm:cxn modelId="{730AF87B-D27A-452B-9B54-046D828D2EEF}" type="presParOf" srcId="{5441A919-967F-EF45-9309-0F8CDC50C0C8}" destId="{9F9B8645-ABC9-F74E-9BA1-DFC0949BA4A4}" srcOrd="17" destOrd="0" presId="urn:microsoft.com/office/officeart/2005/8/layout/vList3"/>
    <dgm:cxn modelId="{7AF4F4EC-D194-4ECE-B610-F29172FC9CE9}" type="presParOf" srcId="{5441A919-967F-EF45-9309-0F8CDC50C0C8}" destId="{3317D648-1641-2F45-936F-82EDF3EFFFA2}" srcOrd="18" destOrd="0" presId="urn:microsoft.com/office/officeart/2005/8/layout/vList3"/>
    <dgm:cxn modelId="{B4449182-9080-40B6-ACD0-151E8DB9FACE}" type="presParOf" srcId="{3317D648-1641-2F45-936F-82EDF3EFFFA2}" destId="{1B112D58-9C71-7741-B1FB-F84F8904999E}" srcOrd="0" destOrd="0" presId="urn:microsoft.com/office/officeart/2005/8/layout/vList3"/>
    <dgm:cxn modelId="{26170408-E80D-4E88-9458-A083662F737A}" type="presParOf" srcId="{3317D648-1641-2F45-936F-82EDF3EFFFA2}" destId="{B3A9C04C-318A-2E4C-8AA8-FABF238B3303}" srcOrd="1" destOrd="0" presId="urn:microsoft.com/office/officeart/2005/8/layout/vList3"/>
    <dgm:cxn modelId="{8DA5FC6C-5BE6-4613-8B5A-D0C2411D97CD}" type="presParOf" srcId="{5441A919-967F-EF45-9309-0F8CDC50C0C8}" destId="{4DF91DE7-E3AF-3746-A0D4-DC0A5C3D2A95}" srcOrd="19" destOrd="0" presId="urn:microsoft.com/office/officeart/2005/8/layout/vList3"/>
    <dgm:cxn modelId="{A79259CA-E4E3-484A-BB30-64CA136663F1}" type="presParOf" srcId="{5441A919-967F-EF45-9309-0F8CDC50C0C8}" destId="{BC9335B6-4396-2544-9A3B-50B897438DB2}" srcOrd="20" destOrd="0" presId="urn:microsoft.com/office/officeart/2005/8/layout/vList3"/>
    <dgm:cxn modelId="{74E9ABB6-4C69-486C-A237-F2CFD5342873}" type="presParOf" srcId="{BC9335B6-4396-2544-9A3B-50B897438DB2}" destId="{08A347EE-98AF-D14E-AE88-A002B6EF973E}" srcOrd="0" destOrd="0" presId="urn:microsoft.com/office/officeart/2005/8/layout/vList3"/>
    <dgm:cxn modelId="{E78D2845-ACDB-4098-A0C2-DDF7767B3E35}" type="presParOf" srcId="{BC9335B6-4396-2544-9A3B-50B897438DB2}" destId="{24B9B86B-DEA4-C543-89D3-6EF5A9079DA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CA0BEF-AD1A-A045-9BC4-89846BB538D1}" type="doc">
      <dgm:prSet loTypeId="urn:microsoft.com/office/officeart/2005/8/layout/vList3" loCatId="list" qsTypeId="urn:microsoft.com/office/officeart/2005/8/quickstyle/simple4" qsCatId="simple" csTypeId="urn:microsoft.com/office/officeart/2005/8/colors/accent0_3" csCatId="mainScheme" phldr="1"/>
      <dgm:spPr/>
      <dgm:t>
        <a:bodyPr/>
        <a:lstStyle/>
        <a:p>
          <a:endParaRPr lang="nl-NL"/>
        </a:p>
      </dgm:t>
    </dgm:pt>
    <dgm:pt modelId="{7D3C6F4C-77A3-1543-B1E4-3AD4E9766303}">
      <dgm:prSet custT="1"/>
      <dgm:spPr/>
      <dgm:t>
        <a:bodyPr/>
        <a:lstStyle/>
        <a:p>
          <a:pPr rtl="0"/>
          <a:r>
            <a:rPr lang="nl-NL" sz="1200" dirty="0">
              <a:latin typeface="+mj-lt"/>
            </a:rPr>
            <a:t>De leerkracht (h)erkent, waardeert en benut diversiteit van leerlingen </a:t>
          </a:r>
        </a:p>
      </dgm:t>
    </dgm:pt>
    <dgm:pt modelId="{6A527920-E1D5-5044-84ED-6AFF5F1A4899}" type="parTrans" cxnId="{F540D958-84E9-DA42-81D3-401B852144FA}">
      <dgm:prSet/>
      <dgm:spPr/>
      <dgm:t>
        <a:bodyPr/>
        <a:lstStyle/>
        <a:p>
          <a:endParaRPr lang="nl-NL"/>
        </a:p>
      </dgm:t>
    </dgm:pt>
    <dgm:pt modelId="{BB481BB2-7613-D145-AB7A-93C22BA57542}" type="sibTrans" cxnId="{F540D958-84E9-DA42-81D3-401B852144FA}">
      <dgm:prSet/>
      <dgm:spPr/>
      <dgm:t>
        <a:bodyPr/>
        <a:lstStyle/>
        <a:p>
          <a:endParaRPr lang="nl-NL"/>
        </a:p>
      </dgm:t>
    </dgm:pt>
    <dgm:pt modelId="{322DA613-638D-1D48-996A-D4D346D84E80}">
      <dgm:prSet custT="1"/>
      <dgm:spPr/>
      <dgm:t>
        <a:bodyPr/>
        <a:lstStyle/>
        <a:p>
          <a:pPr rtl="0"/>
          <a:r>
            <a:rPr lang="nl-NL" sz="1200">
              <a:latin typeface="+mj-lt"/>
            </a:rPr>
            <a:t>De leerkracht zet in op positieve relaties in een veilig klasklimaat </a:t>
          </a:r>
        </a:p>
      </dgm:t>
    </dgm:pt>
    <dgm:pt modelId="{22661345-36AB-024D-A480-6E2AB5C3ED01}" type="parTrans" cxnId="{58E68D47-4697-894E-9741-F4439C5CEC29}">
      <dgm:prSet/>
      <dgm:spPr/>
      <dgm:t>
        <a:bodyPr/>
        <a:lstStyle/>
        <a:p>
          <a:endParaRPr lang="nl-NL"/>
        </a:p>
      </dgm:t>
    </dgm:pt>
    <dgm:pt modelId="{80733632-049F-0B42-AF10-555721DAE780}" type="sibTrans" cxnId="{58E68D47-4697-894E-9741-F4439C5CEC29}">
      <dgm:prSet/>
      <dgm:spPr/>
      <dgm:t>
        <a:bodyPr/>
        <a:lstStyle/>
        <a:p>
          <a:endParaRPr lang="nl-NL"/>
        </a:p>
      </dgm:t>
    </dgm:pt>
    <dgm:pt modelId="{4E804F43-99E2-AC42-BC26-588E24E145A1}">
      <dgm:prSet custT="1"/>
      <dgm:spPr/>
      <dgm:t>
        <a:bodyPr/>
        <a:lstStyle/>
        <a:p>
          <a:pPr rtl="0"/>
          <a:r>
            <a:rPr lang="nl-NL" sz="1200">
              <a:latin typeface="+mj-lt"/>
            </a:rPr>
            <a:t>De leerkracht ontwerpt en hanteert krachtige leerprocessen in een toegankelijke en flexibele leeromgeving </a:t>
          </a:r>
        </a:p>
      </dgm:t>
    </dgm:pt>
    <dgm:pt modelId="{5BC79A48-6A87-BA4A-A1B7-059528A5F67E}" type="parTrans" cxnId="{C5C92753-04EF-3748-91B2-AD3CFB68A2CE}">
      <dgm:prSet/>
      <dgm:spPr/>
      <dgm:t>
        <a:bodyPr/>
        <a:lstStyle/>
        <a:p>
          <a:endParaRPr lang="nl-NL"/>
        </a:p>
      </dgm:t>
    </dgm:pt>
    <dgm:pt modelId="{AC9023B3-6676-7D47-BF47-D32AC904814F}" type="sibTrans" cxnId="{C5C92753-04EF-3748-91B2-AD3CFB68A2CE}">
      <dgm:prSet/>
      <dgm:spPr/>
      <dgm:t>
        <a:bodyPr/>
        <a:lstStyle/>
        <a:p>
          <a:endParaRPr lang="nl-NL"/>
        </a:p>
      </dgm:t>
    </dgm:pt>
    <dgm:pt modelId="{02931BAD-1093-B54D-A167-C6D82957E141}">
      <dgm:prSet custT="1"/>
      <dgm:spPr/>
      <dgm:t>
        <a:bodyPr/>
        <a:lstStyle/>
        <a:p>
          <a:pPr rtl="0"/>
          <a:r>
            <a:rPr lang="nl-NL" sz="1200">
              <a:latin typeface="+mj-lt"/>
            </a:rPr>
            <a:t>De leerkracht werkt samen met diverse actoren </a:t>
          </a:r>
        </a:p>
      </dgm:t>
    </dgm:pt>
    <dgm:pt modelId="{A493A99C-3DFC-4849-84C6-0480A3DC9CAC}" type="parTrans" cxnId="{BE4FE067-8F01-5544-8DA6-B9DD543418CD}">
      <dgm:prSet/>
      <dgm:spPr/>
      <dgm:t>
        <a:bodyPr/>
        <a:lstStyle/>
        <a:p>
          <a:endParaRPr lang="nl-NL"/>
        </a:p>
      </dgm:t>
    </dgm:pt>
    <dgm:pt modelId="{1D2BBC5C-693A-554F-8410-5E5442E97457}" type="sibTrans" cxnId="{BE4FE067-8F01-5544-8DA6-B9DD543418CD}">
      <dgm:prSet/>
      <dgm:spPr/>
      <dgm:t>
        <a:bodyPr/>
        <a:lstStyle/>
        <a:p>
          <a:endParaRPr lang="nl-NL"/>
        </a:p>
      </dgm:t>
    </dgm:pt>
    <dgm:pt modelId="{8ED17E9F-E786-664C-B1B4-4F6967A9B400}">
      <dgm:prSet custT="1"/>
      <dgm:spPr/>
      <dgm:t>
        <a:bodyPr/>
        <a:lstStyle/>
        <a:p>
          <a:pPr rtl="0"/>
          <a:r>
            <a:rPr lang="nl-NL" sz="1200" dirty="0">
              <a:latin typeface="+mj-lt"/>
            </a:rPr>
            <a:t>De leerkracht werkt doelgericht en actief aan de eigen professionele ontwikkeling in functie van bovenstaande competenties </a:t>
          </a:r>
        </a:p>
      </dgm:t>
    </dgm:pt>
    <dgm:pt modelId="{2AEC6CB4-D7CF-BE40-AD68-2A0B744C5A00}" type="parTrans" cxnId="{C48E12A5-2288-3744-8BD4-93618F8E3E03}">
      <dgm:prSet/>
      <dgm:spPr/>
      <dgm:t>
        <a:bodyPr/>
        <a:lstStyle/>
        <a:p>
          <a:endParaRPr lang="nl-NL"/>
        </a:p>
      </dgm:t>
    </dgm:pt>
    <dgm:pt modelId="{62066257-22AD-F240-905A-9BFEA584F29E}" type="sibTrans" cxnId="{C48E12A5-2288-3744-8BD4-93618F8E3E03}">
      <dgm:prSet/>
      <dgm:spPr/>
      <dgm:t>
        <a:bodyPr/>
        <a:lstStyle/>
        <a:p>
          <a:endParaRPr lang="nl-NL"/>
        </a:p>
      </dgm:t>
    </dgm:pt>
    <dgm:pt modelId="{C97231ED-8F5C-2041-9FE3-2C281919AABD}" type="pres">
      <dgm:prSet presAssocID="{7CCA0BEF-AD1A-A045-9BC4-89846BB538D1}" presName="linearFlow" presStyleCnt="0">
        <dgm:presLayoutVars>
          <dgm:dir/>
          <dgm:resizeHandles val="exact"/>
        </dgm:presLayoutVars>
      </dgm:prSet>
      <dgm:spPr/>
    </dgm:pt>
    <dgm:pt modelId="{23B1D37F-0BE8-3346-9E4E-523FBF423241}" type="pres">
      <dgm:prSet presAssocID="{7D3C6F4C-77A3-1543-B1E4-3AD4E9766303}" presName="composite" presStyleCnt="0"/>
      <dgm:spPr/>
    </dgm:pt>
    <dgm:pt modelId="{1118B6BC-78E2-6841-86FD-1A43021C33E5}" type="pres">
      <dgm:prSet presAssocID="{7D3C6F4C-77A3-1543-B1E4-3AD4E9766303}" presName="imgShp" presStyleLbl="fgImgPlace1" presStyleIdx="0" presStyleCnt="5"/>
      <dgm:spPr>
        <a:solidFill>
          <a:schemeClr val="dk2">
            <a:tint val="50000"/>
            <a:hueOff val="0"/>
            <a:satOff val="0"/>
            <a:lumOff val="0"/>
          </a:schemeClr>
        </a:solidFill>
      </dgm:spPr>
    </dgm:pt>
    <dgm:pt modelId="{CD134906-B50C-F64D-983F-5727BE19DF23}" type="pres">
      <dgm:prSet presAssocID="{7D3C6F4C-77A3-1543-B1E4-3AD4E9766303}" presName="txShp" presStyleLbl="node1" presStyleIdx="0" presStyleCnt="5">
        <dgm:presLayoutVars>
          <dgm:bulletEnabled val="1"/>
        </dgm:presLayoutVars>
      </dgm:prSet>
      <dgm:spPr/>
    </dgm:pt>
    <dgm:pt modelId="{BD729589-D778-BE42-BFD7-5031EE3042C8}" type="pres">
      <dgm:prSet presAssocID="{BB481BB2-7613-D145-AB7A-93C22BA57542}" presName="spacing" presStyleCnt="0"/>
      <dgm:spPr/>
    </dgm:pt>
    <dgm:pt modelId="{64B3B57C-FB69-9D41-942A-B86BE9482E7E}" type="pres">
      <dgm:prSet presAssocID="{322DA613-638D-1D48-996A-D4D346D84E80}" presName="composite" presStyleCnt="0"/>
      <dgm:spPr/>
    </dgm:pt>
    <dgm:pt modelId="{0C71A61C-3085-9B48-8D8E-C58D592C30F1}" type="pres">
      <dgm:prSet presAssocID="{322DA613-638D-1D48-996A-D4D346D84E80}" presName="imgShp" presStyleLbl="fgImgPlace1" presStyleIdx="1" presStyleCnt="5"/>
      <dgm:spPr>
        <a:solidFill>
          <a:schemeClr val="dk2">
            <a:tint val="50000"/>
            <a:hueOff val="0"/>
            <a:satOff val="0"/>
            <a:lumOff val="0"/>
          </a:schemeClr>
        </a:solidFill>
      </dgm:spPr>
    </dgm:pt>
    <dgm:pt modelId="{CA0CCA0E-D90B-FB4A-BDA2-FF327D5EC54F}" type="pres">
      <dgm:prSet presAssocID="{322DA613-638D-1D48-996A-D4D346D84E80}" presName="txShp" presStyleLbl="node1" presStyleIdx="1" presStyleCnt="5">
        <dgm:presLayoutVars>
          <dgm:bulletEnabled val="1"/>
        </dgm:presLayoutVars>
      </dgm:prSet>
      <dgm:spPr/>
    </dgm:pt>
    <dgm:pt modelId="{E99DC4E7-4A74-6F4A-B008-67707132BC1C}" type="pres">
      <dgm:prSet presAssocID="{80733632-049F-0B42-AF10-555721DAE780}" presName="spacing" presStyleCnt="0"/>
      <dgm:spPr/>
    </dgm:pt>
    <dgm:pt modelId="{1F396A2D-5848-2F4E-872B-3919217D7639}" type="pres">
      <dgm:prSet presAssocID="{4E804F43-99E2-AC42-BC26-588E24E145A1}" presName="composite" presStyleCnt="0"/>
      <dgm:spPr/>
    </dgm:pt>
    <dgm:pt modelId="{FFC13F8F-A564-9D40-BBAF-43EA5F696CBE}" type="pres">
      <dgm:prSet presAssocID="{4E804F43-99E2-AC42-BC26-588E24E145A1}" presName="imgShp" presStyleLbl="fgImgPlace1" presStyleIdx="2" presStyleCnt="5"/>
      <dgm:spPr>
        <a:solidFill>
          <a:schemeClr val="dk2">
            <a:tint val="50000"/>
            <a:hueOff val="0"/>
            <a:satOff val="0"/>
            <a:lumOff val="0"/>
          </a:schemeClr>
        </a:solidFill>
      </dgm:spPr>
    </dgm:pt>
    <dgm:pt modelId="{B93979D9-AAD4-D94F-9230-17C178E5B525}" type="pres">
      <dgm:prSet presAssocID="{4E804F43-99E2-AC42-BC26-588E24E145A1}" presName="txShp" presStyleLbl="node1" presStyleIdx="2" presStyleCnt="5">
        <dgm:presLayoutVars>
          <dgm:bulletEnabled val="1"/>
        </dgm:presLayoutVars>
      </dgm:prSet>
      <dgm:spPr/>
    </dgm:pt>
    <dgm:pt modelId="{87251257-2398-F246-BF14-9B18B0D60335}" type="pres">
      <dgm:prSet presAssocID="{AC9023B3-6676-7D47-BF47-D32AC904814F}" presName="spacing" presStyleCnt="0"/>
      <dgm:spPr/>
    </dgm:pt>
    <dgm:pt modelId="{85631518-9BE0-944F-8F78-6AF8E787AAA8}" type="pres">
      <dgm:prSet presAssocID="{02931BAD-1093-B54D-A167-C6D82957E141}" presName="composite" presStyleCnt="0"/>
      <dgm:spPr/>
    </dgm:pt>
    <dgm:pt modelId="{75BD5E73-AD11-D243-9859-2B0B38E23B3E}" type="pres">
      <dgm:prSet presAssocID="{02931BAD-1093-B54D-A167-C6D82957E141}" presName="imgShp" presStyleLbl="fgImgPlace1" presStyleIdx="3" presStyleCnt="5"/>
      <dgm:spPr>
        <a:solidFill>
          <a:schemeClr val="dk2">
            <a:tint val="50000"/>
            <a:hueOff val="0"/>
            <a:satOff val="0"/>
            <a:lumOff val="0"/>
          </a:schemeClr>
        </a:solidFill>
      </dgm:spPr>
    </dgm:pt>
    <dgm:pt modelId="{2659BD38-8E6E-AA47-9F03-A73095F61FC9}" type="pres">
      <dgm:prSet presAssocID="{02931BAD-1093-B54D-A167-C6D82957E141}" presName="txShp" presStyleLbl="node1" presStyleIdx="3" presStyleCnt="5">
        <dgm:presLayoutVars>
          <dgm:bulletEnabled val="1"/>
        </dgm:presLayoutVars>
      </dgm:prSet>
      <dgm:spPr/>
    </dgm:pt>
    <dgm:pt modelId="{D6939BB0-E552-374A-AD0B-562209181723}" type="pres">
      <dgm:prSet presAssocID="{1D2BBC5C-693A-554F-8410-5E5442E97457}" presName="spacing" presStyleCnt="0"/>
      <dgm:spPr/>
    </dgm:pt>
    <dgm:pt modelId="{674175C7-1555-0B40-B3C7-B41FE4953560}" type="pres">
      <dgm:prSet presAssocID="{8ED17E9F-E786-664C-B1B4-4F6967A9B400}" presName="composite" presStyleCnt="0"/>
      <dgm:spPr/>
    </dgm:pt>
    <dgm:pt modelId="{16BAC6FC-A0BD-C542-8549-8B07C94D82ED}" type="pres">
      <dgm:prSet presAssocID="{8ED17E9F-E786-664C-B1B4-4F6967A9B400}" presName="imgShp" presStyleLbl="fgImgPlace1" presStyleIdx="4" presStyleCnt="5"/>
      <dgm:spPr>
        <a:solidFill>
          <a:schemeClr val="dk2">
            <a:tint val="50000"/>
            <a:hueOff val="0"/>
            <a:satOff val="0"/>
            <a:lumOff val="0"/>
          </a:schemeClr>
        </a:solidFill>
      </dgm:spPr>
    </dgm:pt>
    <dgm:pt modelId="{1971D84D-32EA-AD48-8163-1013FCFDC54D}" type="pres">
      <dgm:prSet presAssocID="{8ED17E9F-E786-664C-B1B4-4F6967A9B400}" presName="txShp" presStyleLbl="node1" presStyleIdx="4" presStyleCnt="5">
        <dgm:presLayoutVars>
          <dgm:bulletEnabled val="1"/>
        </dgm:presLayoutVars>
      </dgm:prSet>
      <dgm:spPr/>
    </dgm:pt>
  </dgm:ptLst>
  <dgm:cxnLst>
    <dgm:cxn modelId="{D3D84434-84DD-420B-83D3-95E06A83C592}" type="presOf" srcId="{7D3C6F4C-77A3-1543-B1E4-3AD4E9766303}" destId="{CD134906-B50C-F64D-983F-5727BE19DF23}" srcOrd="0" destOrd="0" presId="urn:microsoft.com/office/officeart/2005/8/layout/vList3"/>
    <dgm:cxn modelId="{16711438-5081-494E-BCB4-752A5F164F54}" type="presOf" srcId="{8ED17E9F-E786-664C-B1B4-4F6967A9B400}" destId="{1971D84D-32EA-AD48-8163-1013FCFDC54D}" srcOrd="0" destOrd="0" presId="urn:microsoft.com/office/officeart/2005/8/layout/vList3"/>
    <dgm:cxn modelId="{58E68D47-4697-894E-9741-F4439C5CEC29}" srcId="{7CCA0BEF-AD1A-A045-9BC4-89846BB538D1}" destId="{322DA613-638D-1D48-996A-D4D346D84E80}" srcOrd="1" destOrd="0" parTransId="{22661345-36AB-024D-A480-6E2AB5C3ED01}" sibTransId="{80733632-049F-0B42-AF10-555721DAE780}"/>
    <dgm:cxn modelId="{BE4FE067-8F01-5544-8DA6-B9DD543418CD}" srcId="{7CCA0BEF-AD1A-A045-9BC4-89846BB538D1}" destId="{02931BAD-1093-B54D-A167-C6D82957E141}" srcOrd="3" destOrd="0" parTransId="{A493A99C-3DFC-4849-84C6-0480A3DC9CAC}" sibTransId="{1D2BBC5C-693A-554F-8410-5E5442E97457}"/>
    <dgm:cxn modelId="{AE43CD51-212E-4B57-8EA4-9AA63A79B229}" type="presOf" srcId="{02931BAD-1093-B54D-A167-C6D82957E141}" destId="{2659BD38-8E6E-AA47-9F03-A73095F61FC9}" srcOrd="0" destOrd="0" presId="urn:microsoft.com/office/officeart/2005/8/layout/vList3"/>
    <dgm:cxn modelId="{C5C92753-04EF-3748-91B2-AD3CFB68A2CE}" srcId="{7CCA0BEF-AD1A-A045-9BC4-89846BB538D1}" destId="{4E804F43-99E2-AC42-BC26-588E24E145A1}" srcOrd="2" destOrd="0" parTransId="{5BC79A48-6A87-BA4A-A1B7-059528A5F67E}" sibTransId="{AC9023B3-6676-7D47-BF47-D32AC904814F}"/>
    <dgm:cxn modelId="{F540D958-84E9-DA42-81D3-401B852144FA}" srcId="{7CCA0BEF-AD1A-A045-9BC4-89846BB538D1}" destId="{7D3C6F4C-77A3-1543-B1E4-3AD4E9766303}" srcOrd="0" destOrd="0" parTransId="{6A527920-E1D5-5044-84ED-6AFF5F1A4899}" sibTransId="{BB481BB2-7613-D145-AB7A-93C22BA57542}"/>
    <dgm:cxn modelId="{2ADC4189-66ED-485E-A745-556A5EC4524B}" type="presOf" srcId="{4E804F43-99E2-AC42-BC26-588E24E145A1}" destId="{B93979D9-AAD4-D94F-9230-17C178E5B525}" srcOrd="0" destOrd="0" presId="urn:microsoft.com/office/officeart/2005/8/layout/vList3"/>
    <dgm:cxn modelId="{5626038F-FB8D-4556-AD17-F04E767CD859}" type="presOf" srcId="{322DA613-638D-1D48-996A-D4D346D84E80}" destId="{CA0CCA0E-D90B-FB4A-BDA2-FF327D5EC54F}" srcOrd="0" destOrd="0" presId="urn:microsoft.com/office/officeart/2005/8/layout/vList3"/>
    <dgm:cxn modelId="{C48E12A5-2288-3744-8BD4-93618F8E3E03}" srcId="{7CCA0BEF-AD1A-A045-9BC4-89846BB538D1}" destId="{8ED17E9F-E786-664C-B1B4-4F6967A9B400}" srcOrd="4" destOrd="0" parTransId="{2AEC6CB4-D7CF-BE40-AD68-2A0B744C5A00}" sibTransId="{62066257-22AD-F240-905A-9BFEA584F29E}"/>
    <dgm:cxn modelId="{E1B682D5-71B8-4FCF-B243-AB3F7A63BAA2}" type="presOf" srcId="{7CCA0BEF-AD1A-A045-9BC4-89846BB538D1}" destId="{C97231ED-8F5C-2041-9FE3-2C281919AABD}" srcOrd="0" destOrd="0" presId="urn:microsoft.com/office/officeart/2005/8/layout/vList3"/>
    <dgm:cxn modelId="{560D0F1C-5A6E-494F-B82A-85B5CF21E7FA}" type="presParOf" srcId="{C97231ED-8F5C-2041-9FE3-2C281919AABD}" destId="{23B1D37F-0BE8-3346-9E4E-523FBF423241}" srcOrd="0" destOrd="0" presId="urn:microsoft.com/office/officeart/2005/8/layout/vList3"/>
    <dgm:cxn modelId="{BF688A64-354B-438F-827F-EE3C7098011F}" type="presParOf" srcId="{23B1D37F-0BE8-3346-9E4E-523FBF423241}" destId="{1118B6BC-78E2-6841-86FD-1A43021C33E5}" srcOrd="0" destOrd="0" presId="urn:microsoft.com/office/officeart/2005/8/layout/vList3"/>
    <dgm:cxn modelId="{5C805AA6-3A81-46CD-A46F-BB65DE91DEC6}" type="presParOf" srcId="{23B1D37F-0BE8-3346-9E4E-523FBF423241}" destId="{CD134906-B50C-F64D-983F-5727BE19DF23}" srcOrd="1" destOrd="0" presId="urn:microsoft.com/office/officeart/2005/8/layout/vList3"/>
    <dgm:cxn modelId="{E3B5837C-5CCE-47DA-AEA0-25B800B7683E}" type="presParOf" srcId="{C97231ED-8F5C-2041-9FE3-2C281919AABD}" destId="{BD729589-D778-BE42-BFD7-5031EE3042C8}" srcOrd="1" destOrd="0" presId="urn:microsoft.com/office/officeart/2005/8/layout/vList3"/>
    <dgm:cxn modelId="{64451B07-A85A-4607-BE51-C2F50EA2BDFE}" type="presParOf" srcId="{C97231ED-8F5C-2041-9FE3-2C281919AABD}" destId="{64B3B57C-FB69-9D41-942A-B86BE9482E7E}" srcOrd="2" destOrd="0" presId="urn:microsoft.com/office/officeart/2005/8/layout/vList3"/>
    <dgm:cxn modelId="{E8AEBA02-5950-4B6E-8FEE-C76F95486EEE}" type="presParOf" srcId="{64B3B57C-FB69-9D41-942A-B86BE9482E7E}" destId="{0C71A61C-3085-9B48-8D8E-C58D592C30F1}" srcOrd="0" destOrd="0" presId="urn:microsoft.com/office/officeart/2005/8/layout/vList3"/>
    <dgm:cxn modelId="{0EF9776F-23FE-463F-B225-928DA0358A23}" type="presParOf" srcId="{64B3B57C-FB69-9D41-942A-B86BE9482E7E}" destId="{CA0CCA0E-D90B-FB4A-BDA2-FF327D5EC54F}" srcOrd="1" destOrd="0" presId="urn:microsoft.com/office/officeart/2005/8/layout/vList3"/>
    <dgm:cxn modelId="{B69E7372-65FB-4A75-9DFE-B1CC25736FD2}" type="presParOf" srcId="{C97231ED-8F5C-2041-9FE3-2C281919AABD}" destId="{E99DC4E7-4A74-6F4A-B008-67707132BC1C}" srcOrd="3" destOrd="0" presId="urn:microsoft.com/office/officeart/2005/8/layout/vList3"/>
    <dgm:cxn modelId="{34C26629-2332-4E37-9B42-59062649F197}" type="presParOf" srcId="{C97231ED-8F5C-2041-9FE3-2C281919AABD}" destId="{1F396A2D-5848-2F4E-872B-3919217D7639}" srcOrd="4" destOrd="0" presId="urn:microsoft.com/office/officeart/2005/8/layout/vList3"/>
    <dgm:cxn modelId="{75DABC99-42AA-4EF5-BA4A-1996315D5B74}" type="presParOf" srcId="{1F396A2D-5848-2F4E-872B-3919217D7639}" destId="{FFC13F8F-A564-9D40-BBAF-43EA5F696CBE}" srcOrd="0" destOrd="0" presId="urn:microsoft.com/office/officeart/2005/8/layout/vList3"/>
    <dgm:cxn modelId="{8A839BA2-7524-4137-9202-BCD57280F64E}" type="presParOf" srcId="{1F396A2D-5848-2F4E-872B-3919217D7639}" destId="{B93979D9-AAD4-D94F-9230-17C178E5B525}" srcOrd="1" destOrd="0" presId="urn:microsoft.com/office/officeart/2005/8/layout/vList3"/>
    <dgm:cxn modelId="{33C18ACF-9D6E-4A2F-B2C2-60861A0B04EE}" type="presParOf" srcId="{C97231ED-8F5C-2041-9FE3-2C281919AABD}" destId="{87251257-2398-F246-BF14-9B18B0D60335}" srcOrd="5" destOrd="0" presId="urn:microsoft.com/office/officeart/2005/8/layout/vList3"/>
    <dgm:cxn modelId="{38FE0B85-F02F-4919-8C77-D74472699094}" type="presParOf" srcId="{C97231ED-8F5C-2041-9FE3-2C281919AABD}" destId="{85631518-9BE0-944F-8F78-6AF8E787AAA8}" srcOrd="6" destOrd="0" presId="urn:microsoft.com/office/officeart/2005/8/layout/vList3"/>
    <dgm:cxn modelId="{1ED47A6E-979F-4EDF-9521-51E936327AEC}" type="presParOf" srcId="{85631518-9BE0-944F-8F78-6AF8E787AAA8}" destId="{75BD5E73-AD11-D243-9859-2B0B38E23B3E}" srcOrd="0" destOrd="0" presId="urn:microsoft.com/office/officeart/2005/8/layout/vList3"/>
    <dgm:cxn modelId="{F3858F98-DD0D-4B21-B080-517EC2D347D1}" type="presParOf" srcId="{85631518-9BE0-944F-8F78-6AF8E787AAA8}" destId="{2659BD38-8E6E-AA47-9F03-A73095F61FC9}" srcOrd="1" destOrd="0" presId="urn:microsoft.com/office/officeart/2005/8/layout/vList3"/>
    <dgm:cxn modelId="{57EFF8F6-BC9E-4945-8423-CCB262D1A234}" type="presParOf" srcId="{C97231ED-8F5C-2041-9FE3-2C281919AABD}" destId="{D6939BB0-E552-374A-AD0B-562209181723}" srcOrd="7" destOrd="0" presId="urn:microsoft.com/office/officeart/2005/8/layout/vList3"/>
    <dgm:cxn modelId="{853EEDD3-2E6C-4999-9552-F067F8810C5E}" type="presParOf" srcId="{C97231ED-8F5C-2041-9FE3-2C281919AABD}" destId="{674175C7-1555-0B40-B3C7-B41FE4953560}" srcOrd="8" destOrd="0" presId="urn:microsoft.com/office/officeart/2005/8/layout/vList3"/>
    <dgm:cxn modelId="{DC791196-0AF6-4BB5-8153-0B31EB4E31A9}" type="presParOf" srcId="{674175C7-1555-0B40-B3C7-B41FE4953560}" destId="{16BAC6FC-A0BD-C542-8549-8B07C94D82ED}" srcOrd="0" destOrd="0" presId="urn:microsoft.com/office/officeart/2005/8/layout/vList3"/>
    <dgm:cxn modelId="{6C313088-96AA-487B-915C-1C8A52F2704C}" type="presParOf" srcId="{674175C7-1555-0B40-B3C7-B41FE4953560}" destId="{1971D84D-32EA-AD48-8163-1013FCFDC54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C1EAF-AED5-4D40-A5A2-2055CF95F91D}">
      <dsp:nvSpPr>
        <dsp:cNvPr id="0" name=""/>
        <dsp:cNvSpPr/>
      </dsp:nvSpPr>
      <dsp:spPr>
        <a:xfrm rot="10800000">
          <a:off x="859577" y="848"/>
          <a:ext cx="3074162" cy="341033"/>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b="1" kern="1200"/>
            <a:t>De leraar als... </a:t>
          </a:r>
          <a:endParaRPr lang="nl-NL" sz="1100" kern="1200"/>
        </a:p>
      </dsp:txBody>
      <dsp:txXfrm rot="10800000">
        <a:off x="944835" y="848"/>
        <a:ext cx="2988904" cy="341033"/>
      </dsp:txXfrm>
    </dsp:sp>
    <dsp:sp modelId="{4136A36F-2DB1-A340-9CA7-6341B0C1F2EB}">
      <dsp:nvSpPr>
        <dsp:cNvPr id="0" name=""/>
        <dsp:cNvSpPr/>
      </dsp:nvSpPr>
      <dsp:spPr>
        <a:xfrm>
          <a:off x="689060" y="848"/>
          <a:ext cx="341033" cy="341033"/>
        </a:xfrm>
        <a:prstGeom prst="ellipse">
          <a:avLst/>
        </a:prstGeom>
        <a:solidFill>
          <a:schemeClr val="accent5">
            <a:tint val="50000"/>
            <a:hueOff val="0"/>
            <a:satOff val="0"/>
            <a:lumOff val="0"/>
          </a:schemeClr>
        </a:solidFill>
        <a:ln>
          <a:noFill/>
        </a:ln>
        <a:effectLst/>
      </dsp:spPr>
      <dsp:style>
        <a:lnRef idx="0">
          <a:scrgbClr r="0" g="0" b="0"/>
        </a:lnRef>
        <a:fillRef idx="1">
          <a:scrgbClr r="0" g="0" b="0"/>
        </a:fillRef>
        <a:effectRef idx="2">
          <a:scrgbClr r="0" g="0" b="0"/>
        </a:effectRef>
        <a:fontRef idx="minor"/>
      </dsp:style>
    </dsp:sp>
    <dsp:sp modelId="{081173BF-7389-234D-BB31-D2EC49B0DC8B}">
      <dsp:nvSpPr>
        <dsp:cNvPr id="0" name=""/>
        <dsp:cNvSpPr/>
      </dsp:nvSpPr>
      <dsp:spPr>
        <a:xfrm rot="10800000">
          <a:off x="859577" y="443682"/>
          <a:ext cx="3074162" cy="341033"/>
        </a:xfrm>
        <a:prstGeom prst="homePlate">
          <a:avLst/>
        </a:prstGeom>
        <a:gradFill rotWithShape="0">
          <a:gsLst>
            <a:gs pos="0">
              <a:schemeClr val="accent5">
                <a:hueOff val="-17146"/>
                <a:satOff val="0"/>
                <a:lumOff val="1294"/>
                <a:alphaOff val="0"/>
                <a:satMod val="103000"/>
                <a:lumMod val="102000"/>
                <a:tint val="94000"/>
              </a:schemeClr>
            </a:gs>
            <a:gs pos="50000">
              <a:schemeClr val="accent5">
                <a:hueOff val="-17146"/>
                <a:satOff val="0"/>
                <a:lumOff val="1294"/>
                <a:alphaOff val="0"/>
                <a:satMod val="110000"/>
                <a:lumMod val="100000"/>
                <a:shade val="100000"/>
              </a:schemeClr>
            </a:gs>
            <a:gs pos="100000">
              <a:schemeClr val="accent5">
                <a:hueOff val="-17146"/>
                <a:satOff val="0"/>
                <a:lumOff val="1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Begeleider van leer –en ontwikkelingsprocessen </a:t>
          </a:r>
        </a:p>
      </dsp:txBody>
      <dsp:txXfrm rot="10800000">
        <a:off x="944835" y="443682"/>
        <a:ext cx="2988904" cy="341033"/>
      </dsp:txXfrm>
    </dsp:sp>
    <dsp:sp modelId="{E2BB3C59-48CC-9745-97B9-5043B8365271}">
      <dsp:nvSpPr>
        <dsp:cNvPr id="0" name=""/>
        <dsp:cNvSpPr/>
      </dsp:nvSpPr>
      <dsp:spPr>
        <a:xfrm>
          <a:off x="689060" y="443682"/>
          <a:ext cx="341033" cy="341033"/>
        </a:xfrm>
        <a:prstGeom prst="ellipse">
          <a:avLst/>
        </a:prstGeom>
        <a:solidFill>
          <a:schemeClr val="accent5">
            <a:tint val="50000"/>
            <a:hueOff val="-264789"/>
            <a:satOff val="540"/>
            <a:lumOff val="687"/>
          </a:schemeClr>
        </a:solidFill>
        <a:ln>
          <a:noFill/>
        </a:ln>
        <a:effectLst/>
      </dsp:spPr>
      <dsp:style>
        <a:lnRef idx="0">
          <a:scrgbClr r="0" g="0" b="0"/>
        </a:lnRef>
        <a:fillRef idx="1">
          <a:scrgbClr r="0" g="0" b="0"/>
        </a:fillRef>
        <a:effectRef idx="2">
          <a:scrgbClr r="0" g="0" b="0"/>
        </a:effectRef>
        <a:fontRef idx="minor"/>
      </dsp:style>
    </dsp:sp>
    <dsp:sp modelId="{A6EBBF98-828B-0E4B-AAA6-BD01F397C6CC}">
      <dsp:nvSpPr>
        <dsp:cNvPr id="0" name=""/>
        <dsp:cNvSpPr/>
      </dsp:nvSpPr>
      <dsp:spPr>
        <a:xfrm rot="10800000">
          <a:off x="859577" y="886516"/>
          <a:ext cx="3074162" cy="341033"/>
        </a:xfrm>
        <a:prstGeom prst="homePlate">
          <a:avLst/>
        </a:prstGeom>
        <a:gradFill rotWithShape="0">
          <a:gsLst>
            <a:gs pos="0">
              <a:schemeClr val="accent5">
                <a:hueOff val="-34291"/>
                <a:satOff val="0"/>
                <a:lumOff val="2588"/>
                <a:alphaOff val="0"/>
                <a:satMod val="103000"/>
                <a:lumMod val="102000"/>
                <a:tint val="94000"/>
              </a:schemeClr>
            </a:gs>
            <a:gs pos="50000">
              <a:schemeClr val="accent5">
                <a:hueOff val="-34291"/>
                <a:satOff val="0"/>
                <a:lumOff val="2588"/>
                <a:alphaOff val="0"/>
                <a:satMod val="110000"/>
                <a:lumMod val="100000"/>
                <a:shade val="100000"/>
              </a:schemeClr>
            </a:gs>
            <a:gs pos="100000">
              <a:schemeClr val="accent5">
                <a:hueOff val="-34291"/>
                <a:satOff val="0"/>
                <a:lumOff val="2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Inhoudelijke expert </a:t>
          </a:r>
        </a:p>
      </dsp:txBody>
      <dsp:txXfrm rot="10800000">
        <a:off x="944835" y="886516"/>
        <a:ext cx="2988904" cy="341033"/>
      </dsp:txXfrm>
    </dsp:sp>
    <dsp:sp modelId="{BAAD6F56-8E68-8E42-8907-B579B16439D4}">
      <dsp:nvSpPr>
        <dsp:cNvPr id="0" name=""/>
        <dsp:cNvSpPr/>
      </dsp:nvSpPr>
      <dsp:spPr>
        <a:xfrm>
          <a:off x="689060" y="886516"/>
          <a:ext cx="341033" cy="341033"/>
        </a:xfrm>
        <a:prstGeom prst="ellipse">
          <a:avLst/>
        </a:prstGeom>
        <a:solidFill>
          <a:schemeClr val="accent5">
            <a:tint val="50000"/>
            <a:hueOff val="-529578"/>
            <a:satOff val="1079"/>
            <a:lumOff val="1374"/>
          </a:schemeClr>
        </a:solidFill>
        <a:ln>
          <a:noFill/>
        </a:ln>
        <a:effectLst/>
      </dsp:spPr>
      <dsp:style>
        <a:lnRef idx="0">
          <a:scrgbClr r="0" g="0" b="0"/>
        </a:lnRef>
        <a:fillRef idx="1">
          <a:scrgbClr r="0" g="0" b="0"/>
        </a:fillRef>
        <a:effectRef idx="2">
          <a:scrgbClr r="0" g="0" b="0"/>
        </a:effectRef>
        <a:fontRef idx="minor"/>
      </dsp:style>
    </dsp:sp>
    <dsp:sp modelId="{334F0EDE-9451-D04B-B819-018D62DDFB8E}">
      <dsp:nvSpPr>
        <dsp:cNvPr id="0" name=""/>
        <dsp:cNvSpPr/>
      </dsp:nvSpPr>
      <dsp:spPr>
        <a:xfrm rot="10800000">
          <a:off x="859577" y="1329350"/>
          <a:ext cx="3074162" cy="341033"/>
        </a:xfrm>
        <a:prstGeom prst="homePlate">
          <a:avLst/>
        </a:prstGeom>
        <a:gradFill rotWithShape="0">
          <a:gsLst>
            <a:gs pos="0">
              <a:schemeClr val="accent5">
                <a:hueOff val="-51437"/>
                <a:satOff val="0"/>
                <a:lumOff val="3883"/>
                <a:alphaOff val="0"/>
                <a:satMod val="103000"/>
                <a:lumMod val="102000"/>
                <a:tint val="94000"/>
              </a:schemeClr>
            </a:gs>
            <a:gs pos="50000">
              <a:schemeClr val="accent5">
                <a:hueOff val="-51437"/>
                <a:satOff val="0"/>
                <a:lumOff val="3883"/>
                <a:alphaOff val="0"/>
                <a:satMod val="110000"/>
                <a:lumMod val="100000"/>
                <a:shade val="100000"/>
              </a:schemeClr>
            </a:gs>
            <a:gs pos="100000">
              <a:schemeClr val="accent5">
                <a:hueOff val="-51437"/>
                <a:satOff val="0"/>
                <a:lumOff val="3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dirty="0"/>
            <a:t>Innovator en onderzoeker </a:t>
          </a:r>
        </a:p>
      </dsp:txBody>
      <dsp:txXfrm rot="10800000">
        <a:off x="944835" y="1329350"/>
        <a:ext cx="2988904" cy="341033"/>
      </dsp:txXfrm>
    </dsp:sp>
    <dsp:sp modelId="{A2520D35-94B7-3E46-A8E4-6759E19F05BF}">
      <dsp:nvSpPr>
        <dsp:cNvPr id="0" name=""/>
        <dsp:cNvSpPr/>
      </dsp:nvSpPr>
      <dsp:spPr>
        <a:xfrm>
          <a:off x="689060" y="1329350"/>
          <a:ext cx="341033" cy="341033"/>
        </a:xfrm>
        <a:prstGeom prst="ellipse">
          <a:avLst/>
        </a:prstGeom>
        <a:solidFill>
          <a:schemeClr val="accent5">
            <a:tint val="50000"/>
            <a:hueOff val="-794367"/>
            <a:satOff val="1619"/>
            <a:lumOff val="2061"/>
          </a:schemeClr>
        </a:solidFill>
        <a:ln>
          <a:noFill/>
        </a:ln>
        <a:effectLst/>
      </dsp:spPr>
      <dsp:style>
        <a:lnRef idx="0">
          <a:scrgbClr r="0" g="0" b="0"/>
        </a:lnRef>
        <a:fillRef idx="1">
          <a:scrgbClr r="0" g="0" b="0"/>
        </a:fillRef>
        <a:effectRef idx="2">
          <a:scrgbClr r="0" g="0" b="0"/>
        </a:effectRef>
        <a:fontRef idx="minor"/>
      </dsp:style>
    </dsp:sp>
    <dsp:sp modelId="{F1983986-44FA-7848-A983-09EA1B86A29B}">
      <dsp:nvSpPr>
        <dsp:cNvPr id="0" name=""/>
        <dsp:cNvSpPr/>
      </dsp:nvSpPr>
      <dsp:spPr>
        <a:xfrm rot="10800000">
          <a:off x="859577" y="1772184"/>
          <a:ext cx="3074162" cy="341033"/>
        </a:xfrm>
        <a:prstGeom prst="homePlate">
          <a:avLst/>
        </a:prstGeom>
        <a:gradFill rotWithShape="0">
          <a:gsLst>
            <a:gs pos="0">
              <a:schemeClr val="accent5">
                <a:hueOff val="-68583"/>
                <a:satOff val="0"/>
                <a:lumOff val="5177"/>
                <a:alphaOff val="0"/>
                <a:satMod val="103000"/>
                <a:lumMod val="102000"/>
                <a:tint val="94000"/>
              </a:schemeClr>
            </a:gs>
            <a:gs pos="50000">
              <a:schemeClr val="accent5">
                <a:hueOff val="-68583"/>
                <a:satOff val="0"/>
                <a:lumOff val="5177"/>
                <a:alphaOff val="0"/>
                <a:satMod val="110000"/>
                <a:lumMod val="100000"/>
                <a:shade val="100000"/>
              </a:schemeClr>
            </a:gs>
            <a:gs pos="100000">
              <a:schemeClr val="accent5">
                <a:hueOff val="-68583"/>
                <a:satOff val="0"/>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Lid van een schoolteam </a:t>
          </a:r>
        </a:p>
      </dsp:txBody>
      <dsp:txXfrm rot="10800000">
        <a:off x="944835" y="1772184"/>
        <a:ext cx="2988904" cy="341033"/>
      </dsp:txXfrm>
    </dsp:sp>
    <dsp:sp modelId="{15C2180E-6480-6F47-ACD8-A378D4344854}">
      <dsp:nvSpPr>
        <dsp:cNvPr id="0" name=""/>
        <dsp:cNvSpPr/>
      </dsp:nvSpPr>
      <dsp:spPr>
        <a:xfrm>
          <a:off x="689060" y="1772184"/>
          <a:ext cx="341033" cy="341033"/>
        </a:xfrm>
        <a:prstGeom prst="ellipse">
          <a:avLst/>
        </a:prstGeom>
        <a:solidFill>
          <a:schemeClr val="accent5">
            <a:tint val="50000"/>
            <a:hueOff val="-1059156"/>
            <a:satOff val="2158"/>
            <a:lumOff val="2748"/>
          </a:schemeClr>
        </a:solidFill>
        <a:ln>
          <a:noFill/>
        </a:ln>
        <a:effectLst/>
      </dsp:spPr>
      <dsp:style>
        <a:lnRef idx="0">
          <a:scrgbClr r="0" g="0" b="0"/>
        </a:lnRef>
        <a:fillRef idx="1">
          <a:scrgbClr r="0" g="0" b="0"/>
        </a:fillRef>
        <a:effectRef idx="2">
          <a:scrgbClr r="0" g="0" b="0"/>
        </a:effectRef>
        <a:fontRef idx="minor"/>
      </dsp:style>
    </dsp:sp>
    <dsp:sp modelId="{799C316B-2AA9-2942-8A39-E61CB0EF4E4D}">
      <dsp:nvSpPr>
        <dsp:cNvPr id="0" name=""/>
        <dsp:cNvSpPr/>
      </dsp:nvSpPr>
      <dsp:spPr>
        <a:xfrm rot="10800000">
          <a:off x="859577" y="2215018"/>
          <a:ext cx="3074162" cy="341033"/>
        </a:xfrm>
        <a:prstGeom prst="homePlate">
          <a:avLst/>
        </a:prstGeom>
        <a:gradFill rotWithShape="0">
          <a:gsLst>
            <a:gs pos="0">
              <a:schemeClr val="accent5">
                <a:hueOff val="-85728"/>
                <a:satOff val="0"/>
                <a:lumOff val="6471"/>
                <a:alphaOff val="0"/>
                <a:satMod val="103000"/>
                <a:lumMod val="102000"/>
                <a:tint val="94000"/>
              </a:schemeClr>
            </a:gs>
            <a:gs pos="50000">
              <a:schemeClr val="accent5">
                <a:hueOff val="-85728"/>
                <a:satOff val="0"/>
                <a:lumOff val="6471"/>
                <a:alphaOff val="0"/>
                <a:satMod val="110000"/>
                <a:lumMod val="100000"/>
                <a:shade val="100000"/>
              </a:schemeClr>
            </a:gs>
            <a:gs pos="100000">
              <a:schemeClr val="accent5">
                <a:hueOff val="-85728"/>
                <a:satOff val="0"/>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Lid van een onderwijsgemeenschap </a:t>
          </a:r>
        </a:p>
      </dsp:txBody>
      <dsp:txXfrm rot="10800000">
        <a:off x="944835" y="2215018"/>
        <a:ext cx="2988904" cy="341033"/>
      </dsp:txXfrm>
    </dsp:sp>
    <dsp:sp modelId="{355B6545-C58A-CF4B-B347-9ECFB9363841}">
      <dsp:nvSpPr>
        <dsp:cNvPr id="0" name=""/>
        <dsp:cNvSpPr/>
      </dsp:nvSpPr>
      <dsp:spPr>
        <a:xfrm>
          <a:off x="689060" y="2215018"/>
          <a:ext cx="341033" cy="341033"/>
        </a:xfrm>
        <a:prstGeom prst="ellipse">
          <a:avLst/>
        </a:prstGeom>
        <a:solidFill>
          <a:schemeClr val="accent5">
            <a:tint val="50000"/>
            <a:hueOff val="-1323945"/>
            <a:satOff val="2698"/>
            <a:lumOff val="3435"/>
          </a:schemeClr>
        </a:solidFill>
        <a:ln>
          <a:noFill/>
        </a:ln>
        <a:effectLst/>
      </dsp:spPr>
      <dsp:style>
        <a:lnRef idx="0">
          <a:scrgbClr r="0" g="0" b="0"/>
        </a:lnRef>
        <a:fillRef idx="1">
          <a:scrgbClr r="0" g="0" b="0"/>
        </a:fillRef>
        <a:effectRef idx="2">
          <a:scrgbClr r="0" g="0" b="0"/>
        </a:effectRef>
        <a:fontRef idx="minor"/>
      </dsp:style>
    </dsp:sp>
    <dsp:sp modelId="{B86060FE-CD75-0A43-A11F-C66CE6B12414}">
      <dsp:nvSpPr>
        <dsp:cNvPr id="0" name=""/>
        <dsp:cNvSpPr/>
      </dsp:nvSpPr>
      <dsp:spPr>
        <a:xfrm rot="10800000">
          <a:off x="859577" y="2657852"/>
          <a:ext cx="3074162" cy="341033"/>
        </a:xfrm>
        <a:prstGeom prst="homePlate">
          <a:avLst/>
        </a:prstGeom>
        <a:gradFill rotWithShape="0">
          <a:gsLst>
            <a:gs pos="0">
              <a:schemeClr val="accent5">
                <a:hueOff val="-102874"/>
                <a:satOff val="0"/>
                <a:lumOff val="7765"/>
                <a:alphaOff val="0"/>
                <a:satMod val="103000"/>
                <a:lumMod val="102000"/>
                <a:tint val="94000"/>
              </a:schemeClr>
            </a:gs>
            <a:gs pos="50000">
              <a:schemeClr val="accent5">
                <a:hueOff val="-102874"/>
                <a:satOff val="0"/>
                <a:lumOff val="7765"/>
                <a:alphaOff val="0"/>
                <a:satMod val="110000"/>
                <a:lumMod val="100000"/>
                <a:shade val="100000"/>
              </a:schemeClr>
            </a:gs>
            <a:gs pos="100000">
              <a:schemeClr val="accent5">
                <a:hueOff val="-102874"/>
                <a:satOff val="0"/>
                <a:lumOff val="7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Opvoeder </a:t>
          </a:r>
        </a:p>
      </dsp:txBody>
      <dsp:txXfrm rot="10800000">
        <a:off x="944835" y="2657852"/>
        <a:ext cx="2988904" cy="341033"/>
      </dsp:txXfrm>
    </dsp:sp>
    <dsp:sp modelId="{EA1FE062-3175-B949-A76F-954E5C79710F}">
      <dsp:nvSpPr>
        <dsp:cNvPr id="0" name=""/>
        <dsp:cNvSpPr/>
      </dsp:nvSpPr>
      <dsp:spPr>
        <a:xfrm>
          <a:off x="689060" y="2657852"/>
          <a:ext cx="341033" cy="341033"/>
        </a:xfrm>
        <a:prstGeom prst="ellipse">
          <a:avLst/>
        </a:prstGeom>
        <a:solidFill>
          <a:schemeClr val="accent5">
            <a:tint val="50000"/>
            <a:hueOff val="-1588733"/>
            <a:satOff val="3238"/>
            <a:lumOff val="4122"/>
          </a:schemeClr>
        </a:solidFill>
        <a:ln>
          <a:noFill/>
        </a:ln>
        <a:effectLst/>
      </dsp:spPr>
      <dsp:style>
        <a:lnRef idx="0">
          <a:scrgbClr r="0" g="0" b="0"/>
        </a:lnRef>
        <a:fillRef idx="1">
          <a:scrgbClr r="0" g="0" b="0"/>
        </a:fillRef>
        <a:effectRef idx="2">
          <a:scrgbClr r="0" g="0" b="0"/>
        </a:effectRef>
        <a:fontRef idx="minor"/>
      </dsp:style>
    </dsp:sp>
    <dsp:sp modelId="{41B23C29-CDF1-854C-B56A-F0C22F769919}">
      <dsp:nvSpPr>
        <dsp:cNvPr id="0" name=""/>
        <dsp:cNvSpPr/>
      </dsp:nvSpPr>
      <dsp:spPr>
        <a:xfrm rot="10800000">
          <a:off x="859577" y="3100686"/>
          <a:ext cx="3074162" cy="341033"/>
        </a:xfrm>
        <a:prstGeom prst="homePlate">
          <a:avLst/>
        </a:prstGeom>
        <a:gradFill rotWithShape="0">
          <a:gsLst>
            <a:gs pos="0">
              <a:schemeClr val="accent5">
                <a:hueOff val="-120020"/>
                <a:satOff val="0"/>
                <a:lumOff val="9059"/>
                <a:alphaOff val="0"/>
                <a:satMod val="103000"/>
                <a:lumMod val="102000"/>
                <a:tint val="94000"/>
              </a:schemeClr>
            </a:gs>
            <a:gs pos="50000">
              <a:schemeClr val="accent5">
                <a:hueOff val="-120020"/>
                <a:satOff val="0"/>
                <a:lumOff val="9059"/>
                <a:alphaOff val="0"/>
                <a:satMod val="110000"/>
                <a:lumMod val="100000"/>
                <a:shade val="100000"/>
              </a:schemeClr>
            </a:gs>
            <a:gs pos="100000">
              <a:schemeClr val="accent5">
                <a:hueOff val="-120020"/>
                <a:satOff val="0"/>
                <a:lumOff val="9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Organisator </a:t>
          </a:r>
        </a:p>
      </dsp:txBody>
      <dsp:txXfrm rot="10800000">
        <a:off x="944835" y="3100686"/>
        <a:ext cx="2988904" cy="341033"/>
      </dsp:txXfrm>
    </dsp:sp>
    <dsp:sp modelId="{7B55D7B2-0E09-F045-BB9C-9FCB9E3819D5}">
      <dsp:nvSpPr>
        <dsp:cNvPr id="0" name=""/>
        <dsp:cNvSpPr/>
      </dsp:nvSpPr>
      <dsp:spPr>
        <a:xfrm>
          <a:off x="689060" y="3100686"/>
          <a:ext cx="341033" cy="341033"/>
        </a:xfrm>
        <a:prstGeom prst="ellipse">
          <a:avLst/>
        </a:prstGeom>
        <a:solidFill>
          <a:schemeClr val="accent5">
            <a:tint val="50000"/>
            <a:hueOff val="-1853522"/>
            <a:satOff val="3777"/>
            <a:lumOff val="4809"/>
          </a:schemeClr>
        </a:solidFill>
        <a:ln>
          <a:noFill/>
        </a:ln>
        <a:effectLst/>
      </dsp:spPr>
      <dsp:style>
        <a:lnRef idx="0">
          <a:scrgbClr r="0" g="0" b="0"/>
        </a:lnRef>
        <a:fillRef idx="1">
          <a:scrgbClr r="0" g="0" b="0"/>
        </a:fillRef>
        <a:effectRef idx="2">
          <a:scrgbClr r="0" g="0" b="0"/>
        </a:effectRef>
        <a:fontRef idx="minor"/>
      </dsp:style>
    </dsp:sp>
    <dsp:sp modelId="{4403C997-6171-A14E-B704-4BAD58A6EC2A}">
      <dsp:nvSpPr>
        <dsp:cNvPr id="0" name=""/>
        <dsp:cNvSpPr/>
      </dsp:nvSpPr>
      <dsp:spPr>
        <a:xfrm rot="10800000">
          <a:off x="859577" y="3543520"/>
          <a:ext cx="3074162" cy="341033"/>
        </a:xfrm>
        <a:prstGeom prst="homePlate">
          <a:avLst/>
        </a:prstGeom>
        <a:gradFill rotWithShape="0">
          <a:gsLst>
            <a:gs pos="0">
              <a:schemeClr val="accent5">
                <a:hueOff val="-137166"/>
                <a:satOff val="0"/>
                <a:lumOff val="10354"/>
                <a:alphaOff val="0"/>
                <a:satMod val="103000"/>
                <a:lumMod val="102000"/>
                <a:tint val="94000"/>
              </a:schemeClr>
            </a:gs>
            <a:gs pos="50000">
              <a:schemeClr val="accent5">
                <a:hueOff val="-137166"/>
                <a:satOff val="0"/>
                <a:lumOff val="10354"/>
                <a:alphaOff val="0"/>
                <a:satMod val="110000"/>
                <a:lumMod val="100000"/>
                <a:shade val="100000"/>
              </a:schemeClr>
            </a:gs>
            <a:gs pos="100000">
              <a:schemeClr val="accent5">
                <a:hueOff val="-137166"/>
                <a:satOff val="0"/>
                <a:lumOff val="103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Partner van de ouder </a:t>
          </a:r>
        </a:p>
      </dsp:txBody>
      <dsp:txXfrm rot="10800000">
        <a:off x="944835" y="3543520"/>
        <a:ext cx="2988904" cy="341033"/>
      </dsp:txXfrm>
    </dsp:sp>
    <dsp:sp modelId="{34F7CC05-C35E-834A-9165-E08201353D3F}">
      <dsp:nvSpPr>
        <dsp:cNvPr id="0" name=""/>
        <dsp:cNvSpPr/>
      </dsp:nvSpPr>
      <dsp:spPr>
        <a:xfrm>
          <a:off x="689060" y="3543520"/>
          <a:ext cx="341033" cy="341033"/>
        </a:xfrm>
        <a:prstGeom prst="ellipse">
          <a:avLst/>
        </a:prstGeom>
        <a:solidFill>
          <a:schemeClr val="accent5">
            <a:tint val="50000"/>
            <a:hueOff val="-2118311"/>
            <a:satOff val="4317"/>
            <a:lumOff val="5496"/>
          </a:schemeClr>
        </a:solidFill>
        <a:ln>
          <a:noFill/>
        </a:ln>
        <a:effectLst/>
      </dsp:spPr>
      <dsp:style>
        <a:lnRef idx="0">
          <a:scrgbClr r="0" g="0" b="0"/>
        </a:lnRef>
        <a:fillRef idx="1">
          <a:scrgbClr r="0" g="0" b="0"/>
        </a:fillRef>
        <a:effectRef idx="2">
          <a:scrgbClr r="0" g="0" b="0"/>
        </a:effectRef>
        <a:fontRef idx="minor"/>
      </dsp:style>
    </dsp:sp>
    <dsp:sp modelId="{B3A9C04C-318A-2E4C-8AA8-FABF238B3303}">
      <dsp:nvSpPr>
        <dsp:cNvPr id="0" name=""/>
        <dsp:cNvSpPr/>
      </dsp:nvSpPr>
      <dsp:spPr>
        <a:xfrm rot="10800000">
          <a:off x="859577" y="3986354"/>
          <a:ext cx="3074162" cy="341033"/>
        </a:xfrm>
        <a:prstGeom prst="homePlate">
          <a:avLst/>
        </a:prstGeom>
        <a:gradFill rotWithShape="0">
          <a:gsLst>
            <a:gs pos="0">
              <a:schemeClr val="accent5">
                <a:hueOff val="-154311"/>
                <a:satOff val="0"/>
                <a:lumOff val="11648"/>
                <a:alphaOff val="0"/>
                <a:satMod val="103000"/>
                <a:lumMod val="102000"/>
                <a:tint val="94000"/>
              </a:schemeClr>
            </a:gs>
            <a:gs pos="50000">
              <a:schemeClr val="accent5">
                <a:hueOff val="-154311"/>
                <a:satOff val="0"/>
                <a:lumOff val="11648"/>
                <a:alphaOff val="0"/>
                <a:satMod val="110000"/>
                <a:lumMod val="100000"/>
                <a:shade val="100000"/>
              </a:schemeClr>
            </a:gs>
            <a:gs pos="100000">
              <a:schemeClr val="accent5">
                <a:hueOff val="-154311"/>
                <a:satOff val="0"/>
                <a:lumOff val="1164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Partner van externen </a:t>
          </a:r>
        </a:p>
      </dsp:txBody>
      <dsp:txXfrm rot="10800000">
        <a:off x="944835" y="3986354"/>
        <a:ext cx="2988904" cy="341033"/>
      </dsp:txXfrm>
    </dsp:sp>
    <dsp:sp modelId="{1B112D58-9C71-7741-B1FB-F84F8904999E}">
      <dsp:nvSpPr>
        <dsp:cNvPr id="0" name=""/>
        <dsp:cNvSpPr/>
      </dsp:nvSpPr>
      <dsp:spPr>
        <a:xfrm>
          <a:off x="689060" y="3986354"/>
          <a:ext cx="341033" cy="341033"/>
        </a:xfrm>
        <a:prstGeom prst="ellipse">
          <a:avLst/>
        </a:prstGeom>
        <a:solidFill>
          <a:schemeClr val="accent5">
            <a:tint val="50000"/>
            <a:hueOff val="-2383100"/>
            <a:satOff val="4856"/>
            <a:lumOff val="6183"/>
          </a:schemeClr>
        </a:solidFill>
        <a:ln>
          <a:noFill/>
        </a:ln>
        <a:effectLst/>
      </dsp:spPr>
      <dsp:style>
        <a:lnRef idx="0">
          <a:scrgbClr r="0" g="0" b="0"/>
        </a:lnRef>
        <a:fillRef idx="1">
          <a:scrgbClr r="0" g="0" b="0"/>
        </a:fillRef>
        <a:effectRef idx="2">
          <a:scrgbClr r="0" g="0" b="0"/>
        </a:effectRef>
        <a:fontRef idx="minor"/>
      </dsp:style>
    </dsp:sp>
    <dsp:sp modelId="{24B9B86B-DEA4-C543-89D3-6EF5A9079DA0}">
      <dsp:nvSpPr>
        <dsp:cNvPr id="0" name=""/>
        <dsp:cNvSpPr/>
      </dsp:nvSpPr>
      <dsp:spPr>
        <a:xfrm rot="10800000">
          <a:off x="859577" y="4429188"/>
          <a:ext cx="3074162" cy="341033"/>
        </a:xfrm>
        <a:prstGeom prst="homePlate">
          <a:avLst/>
        </a:prstGeom>
        <a:gradFill rotWithShape="0">
          <a:gsLst>
            <a:gs pos="0">
              <a:schemeClr val="accent5">
                <a:hueOff val="-171457"/>
                <a:satOff val="0"/>
                <a:lumOff val="12942"/>
                <a:alphaOff val="0"/>
                <a:satMod val="103000"/>
                <a:lumMod val="102000"/>
                <a:tint val="94000"/>
              </a:schemeClr>
            </a:gs>
            <a:gs pos="50000">
              <a:schemeClr val="accent5">
                <a:hueOff val="-171457"/>
                <a:satOff val="0"/>
                <a:lumOff val="12942"/>
                <a:alphaOff val="0"/>
                <a:satMod val="110000"/>
                <a:lumMod val="100000"/>
                <a:shade val="100000"/>
              </a:schemeClr>
            </a:gs>
            <a:gs pos="100000">
              <a:schemeClr val="accent5">
                <a:hueOff val="-171457"/>
                <a:satOff val="0"/>
                <a:lumOff val="129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0386" tIns="41910" rIns="78232" bIns="41910" numCol="1" spcCol="1270" anchor="ctr" anchorCtr="0">
          <a:noAutofit/>
        </a:bodyPr>
        <a:lstStyle/>
        <a:p>
          <a:pPr marL="0" lvl="0" indent="0" algn="ctr" defTabSz="488950" rtl="0">
            <a:lnSpc>
              <a:spcPct val="90000"/>
            </a:lnSpc>
            <a:spcBef>
              <a:spcPct val="0"/>
            </a:spcBef>
            <a:spcAft>
              <a:spcPct val="35000"/>
            </a:spcAft>
            <a:buNone/>
          </a:pPr>
          <a:r>
            <a:rPr lang="nl-NL" sz="1100" kern="1200"/>
            <a:t>Cultuurparticipant </a:t>
          </a:r>
        </a:p>
      </dsp:txBody>
      <dsp:txXfrm rot="10800000">
        <a:off x="944835" y="4429188"/>
        <a:ext cx="2988904" cy="341033"/>
      </dsp:txXfrm>
    </dsp:sp>
    <dsp:sp modelId="{08A347EE-98AF-D14E-AE88-A002B6EF973E}">
      <dsp:nvSpPr>
        <dsp:cNvPr id="0" name=""/>
        <dsp:cNvSpPr/>
      </dsp:nvSpPr>
      <dsp:spPr>
        <a:xfrm>
          <a:off x="689060" y="4429188"/>
          <a:ext cx="341033" cy="341033"/>
        </a:xfrm>
        <a:prstGeom prst="ellipse">
          <a:avLst/>
        </a:prstGeom>
        <a:solidFill>
          <a:schemeClr val="accent5">
            <a:tint val="50000"/>
            <a:hueOff val="-2647889"/>
            <a:satOff val="5396"/>
            <a:lumOff val="687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34906-B50C-F64D-983F-5727BE19DF23}">
      <dsp:nvSpPr>
        <dsp:cNvPr id="0" name=""/>
        <dsp:cNvSpPr/>
      </dsp:nvSpPr>
      <dsp:spPr>
        <a:xfrm rot="10800000">
          <a:off x="965613" y="1003"/>
          <a:ext cx="3091053" cy="748160"/>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9918" tIns="45720" rIns="85344" bIns="45720" numCol="1" spcCol="1270" anchor="ctr" anchorCtr="0">
          <a:noAutofit/>
        </a:bodyPr>
        <a:lstStyle/>
        <a:p>
          <a:pPr marL="0" lvl="0" indent="0" algn="ctr" defTabSz="533400" rtl="0">
            <a:lnSpc>
              <a:spcPct val="90000"/>
            </a:lnSpc>
            <a:spcBef>
              <a:spcPct val="0"/>
            </a:spcBef>
            <a:spcAft>
              <a:spcPct val="35000"/>
            </a:spcAft>
            <a:buNone/>
          </a:pPr>
          <a:r>
            <a:rPr lang="nl-NL" sz="1200" kern="1200" dirty="0">
              <a:latin typeface="+mj-lt"/>
            </a:rPr>
            <a:t>De leerkracht (h)erkent, waardeert en benut diversiteit van leerlingen </a:t>
          </a:r>
        </a:p>
      </dsp:txBody>
      <dsp:txXfrm rot="10800000">
        <a:off x="1152653" y="1003"/>
        <a:ext cx="2904013" cy="748160"/>
      </dsp:txXfrm>
    </dsp:sp>
    <dsp:sp modelId="{1118B6BC-78E2-6841-86FD-1A43021C33E5}">
      <dsp:nvSpPr>
        <dsp:cNvPr id="0" name=""/>
        <dsp:cNvSpPr/>
      </dsp:nvSpPr>
      <dsp:spPr>
        <a:xfrm>
          <a:off x="591533" y="1003"/>
          <a:ext cx="748160" cy="748160"/>
        </a:xfrm>
        <a:prstGeom prst="ellipse">
          <a:avLst/>
        </a:prstGeom>
        <a:solidFill>
          <a:schemeClr val="dk2">
            <a:tint val="50000"/>
            <a:hueOff val="0"/>
            <a:satOff val="0"/>
            <a:lumOff val="0"/>
          </a:schemeClr>
        </a:solidFill>
        <a:ln>
          <a:noFill/>
        </a:ln>
        <a:effectLst/>
      </dsp:spPr>
      <dsp:style>
        <a:lnRef idx="0">
          <a:scrgbClr r="0" g="0" b="0"/>
        </a:lnRef>
        <a:fillRef idx="1">
          <a:scrgbClr r="0" g="0" b="0"/>
        </a:fillRef>
        <a:effectRef idx="2">
          <a:scrgbClr r="0" g="0" b="0"/>
        </a:effectRef>
        <a:fontRef idx="minor"/>
      </dsp:style>
    </dsp:sp>
    <dsp:sp modelId="{CA0CCA0E-D90B-FB4A-BDA2-FF327D5EC54F}">
      <dsp:nvSpPr>
        <dsp:cNvPr id="0" name=""/>
        <dsp:cNvSpPr/>
      </dsp:nvSpPr>
      <dsp:spPr>
        <a:xfrm rot="10800000">
          <a:off x="965613" y="972495"/>
          <a:ext cx="3091053" cy="748160"/>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9918" tIns="45720" rIns="85344" bIns="45720" numCol="1" spcCol="1270" anchor="ctr" anchorCtr="0">
          <a:noAutofit/>
        </a:bodyPr>
        <a:lstStyle/>
        <a:p>
          <a:pPr marL="0" lvl="0" indent="0" algn="ctr" defTabSz="533400" rtl="0">
            <a:lnSpc>
              <a:spcPct val="90000"/>
            </a:lnSpc>
            <a:spcBef>
              <a:spcPct val="0"/>
            </a:spcBef>
            <a:spcAft>
              <a:spcPct val="35000"/>
            </a:spcAft>
            <a:buNone/>
          </a:pPr>
          <a:r>
            <a:rPr lang="nl-NL" sz="1200" kern="1200">
              <a:latin typeface="+mj-lt"/>
            </a:rPr>
            <a:t>De leerkracht zet in op positieve relaties in een veilig klasklimaat </a:t>
          </a:r>
        </a:p>
      </dsp:txBody>
      <dsp:txXfrm rot="10800000">
        <a:off x="1152653" y="972495"/>
        <a:ext cx="2904013" cy="748160"/>
      </dsp:txXfrm>
    </dsp:sp>
    <dsp:sp modelId="{0C71A61C-3085-9B48-8D8E-C58D592C30F1}">
      <dsp:nvSpPr>
        <dsp:cNvPr id="0" name=""/>
        <dsp:cNvSpPr/>
      </dsp:nvSpPr>
      <dsp:spPr>
        <a:xfrm>
          <a:off x="591533" y="972495"/>
          <a:ext cx="748160" cy="748160"/>
        </a:xfrm>
        <a:prstGeom prst="ellipse">
          <a:avLst/>
        </a:prstGeom>
        <a:solidFill>
          <a:schemeClr val="dk2">
            <a:tint val="50000"/>
            <a:hueOff val="0"/>
            <a:satOff val="0"/>
            <a:lumOff val="0"/>
          </a:schemeClr>
        </a:solidFill>
        <a:ln>
          <a:noFill/>
        </a:ln>
        <a:effectLst/>
      </dsp:spPr>
      <dsp:style>
        <a:lnRef idx="0">
          <a:scrgbClr r="0" g="0" b="0"/>
        </a:lnRef>
        <a:fillRef idx="1">
          <a:scrgbClr r="0" g="0" b="0"/>
        </a:fillRef>
        <a:effectRef idx="2">
          <a:scrgbClr r="0" g="0" b="0"/>
        </a:effectRef>
        <a:fontRef idx="minor"/>
      </dsp:style>
    </dsp:sp>
    <dsp:sp modelId="{B93979D9-AAD4-D94F-9230-17C178E5B525}">
      <dsp:nvSpPr>
        <dsp:cNvPr id="0" name=""/>
        <dsp:cNvSpPr/>
      </dsp:nvSpPr>
      <dsp:spPr>
        <a:xfrm rot="10800000">
          <a:off x="965613" y="1943987"/>
          <a:ext cx="3091053" cy="748160"/>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9918" tIns="45720" rIns="85344" bIns="45720" numCol="1" spcCol="1270" anchor="ctr" anchorCtr="0">
          <a:noAutofit/>
        </a:bodyPr>
        <a:lstStyle/>
        <a:p>
          <a:pPr marL="0" lvl="0" indent="0" algn="ctr" defTabSz="533400" rtl="0">
            <a:lnSpc>
              <a:spcPct val="90000"/>
            </a:lnSpc>
            <a:spcBef>
              <a:spcPct val="0"/>
            </a:spcBef>
            <a:spcAft>
              <a:spcPct val="35000"/>
            </a:spcAft>
            <a:buNone/>
          </a:pPr>
          <a:r>
            <a:rPr lang="nl-NL" sz="1200" kern="1200">
              <a:latin typeface="+mj-lt"/>
            </a:rPr>
            <a:t>De leerkracht ontwerpt en hanteert krachtige leerprocessen in een toegankelijke en flexibele leeromgeving </a:t>
          </a:r>
        </a:p>
      </dsp:txBody>
      <dsp:txXfrm rot="10800000">
        <a:off x="1152653" y="1943987"/>
        <a:ext cx="2904013" cy="748160"/>
      </dsp:txXfrm>
    </dsp:sp>
    <dsp:sp modelId="{FFC13F8F-A564-9D40-BBAF-43EA5F696CBE}">
      <dsp:nvSpPr>
        <dsp:cNvPr id="0" name=""/>
        <dsp:cNvSpPr/>
      </dsp:nvSpPr>
      <dsp:spPr>
        <a:xfrm>
          <a:off x="591533" y="1943987"/>
          <a:ext cx="748160" cy="748160"/>
        </a:xfrm>
        <a:prstGeom prst="ellipse">
          <a:avLst/>
        </a:prstGeom>
        <a:solidFill>
          <a:schemeClr val="dk2">
            <a:tint val="50000"/>
            <a:hueOff val="0"/>
            <a:satOff val="0"/>
            <a:lumOff val="0"/>
          </a:schemeClr>
        </a:solidFill>
        <a:ln>
          <a:noFill/>
        </a:ln>
        <a:effectLst/>
      </dsp:spPr>
      <dsp:style>
        <a:lnRef idx="0">
          <a:scrgbClr r="0" g="0" b="0"/>
        </a:lnRef>
        <a:fillRef idx="1">
          <a:scrgbClr r="0" g="0" b="0"/>
        </a:fillRef>
        <a:effectRef idx="2">
          <a:scrgbClr r="0" g="0" b="0"/>
        </a:effectRef>
        <a:fontRef idx="minor"/>
      </dsp:style>
    </dsp:sp>
    <dsp:sp modelId="{2659BD38-8E6E-AA47-9F03-A73095F61FC9}">
      <dsp:nvSpPr>
        <dsp:cNvPr id="0" name=""/>
        <dsp:cNvSpPr/>
      </dsp:nvSpPr>
      <dsp:spPr>
        <a:xfrm rot="10800000">
          <a:off x="965613" y="2915479"/>
          <a:ext cx="3091053" cy="748160"/>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9918" tIns="45720" rIns="85344" bIns="45720" numCol="1" spcCol="1270" anchor="ctr" anchorCtr="0">
          <a:noAutofit/>
        </a:bodyPr>
        <a:lstStyle/>
        <a:p>
          <a:pPr marL="0" lvl="0" indent="0" algn="ctr" defTabSz="533400" rtl="0">
            <a:lnSpc>
              <a:spcPct val="90000"/>
            </a:lnSpc>
            <a:spcBef>
              <a:spcPct val="0"/>
            </a:spcBef>
            <a:spcAft>
              <a:spcPct val="35000"/>
            </a:spcAft>
            <a:buNone/>
          </a:pPr>
          <a:r>
            <a:rPr lang="nl-NL" sz="1200" kern="1200">
              <a:latin typeface="+mj-lt"/>
            </a:rPr>
            <a:t>De leerkracht werkt samen met diverse actoren </a:t>
          </a:r>
        </a:p>
      </dsp:txBody>
      <dsp:txXfrm rot="10800000">
        <a:off x="1152653" y="2915479"/>
        <a:ext cx="2904013" cy="748160"/>
      </dsp:txXfrm>
    </dsp:sp>
    <dsp:sp modelId="{75BD5E73-AD11-D243-9859-2B0B38E23B3E}">
      <dsp:nvSpPr>
        <dsp:cNvPr id="0" name=""/>
        <dsp:cNvSpPr/>
      </dsp:nvSpPr>
      <dsp:spPr>
        <a:xfrm>
          <a:off x="591533" y="2915479"/>
          <a:ext cx="748160" cy="748160"/>
        </a:xfrm>
        <a:prstGeom prst="ellipse">
          <a:avLst/>
        </a:prstGeom>
        <a:solidFill>
          <a:schemeClr val="dk2">
            <a:tint val="50000"/>
            <a:hueOff val="0"/>
            <a:satOff val="0"/>
            <a:lumOff val="0"/>
          </a:schemeClr>
        </a:solidFill>
        <a:ln>
          <a:noFill/>
        </a:ln>
        <a:effectLst/>
      </dsp:spPr>
      <dsp:style>
        <a:lnRef idx="0">
          <a:scrgbClr r="0" g="0" b="0"/>
        </a:lnRef>
        <a:fillRef idx="1">
          <a:scrgbClr r="0" g="0" b="0"/>
        </a:fillRef>
        <a:effectRef idx="2">
          <a:scrgbClr r="0" g="0" b="0"/>
        </a:effectRef>
        <a:fontRef idx="minor"/>
      </dsp:style>
    </dsp:sp>
    <dsp:sp modelId="{1971D84D-32EA-AD48-8163-1013FCFDC54D}">
      <dsp:nvSpPr>
        <dsp:cNvPr id="0" name=""/>
        <dsp:cNvSpPr/>
      </dsp:nvSpPr>
      <dsp:spPr>
        <a:xfrm rot="10800000">
          <a:off x="965613" y="3886971"/>
          <a:ext cx="3091053" cy="748160"/>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9918" tIns="45720" rIns="85344" bIns="45720" numCol="1" spcCol="1270" anchor="ctr" anchorCtr="0">
          <a:noAutofit/>
        </a:bodyPr>
        <a:lstStyle/>
        <a:p>
          <a:pPr marL="0" lvl="0" indent="0" algn="ctr" defTabSz="533400" rtl="0">
            <a:lnSpc>
              <a:spcPct val="90000"/>
            </a:lnSpc>
            <a:spcBef>
              <a:spcPct val="0"/>
            </a:spcBef>
            <a:spcAft>
              <a:spcPct val="35000"/>
            </a:spcAft>
            <a:buNone/>
          </a:pPr>
          <a:r>
            <a:rPr lang="nl-NL" sz="1200" kern="1200" dirty="0">
              <a:latin typeface="+mj-lt"/>
            </a:rPr>
            <a:t>De leerkracht werkt doelgericht en actief aan de eigen professionele ontwikkeling in functie van bovenstaande competenties </a:t>
          </a:r>
        </a:p>
      </dsp:txBody>
      <dsp:txXfrm rot="10800000">
        <a:off x="1152653" y="3886971"/>
        <a:ext cx="2904013" cy="748160"/>
      </dsp:txXfrm>
    </dsp:sp>
    <dsp:sp modelId="{16BAC6FC-A0BD-C542-8549-8B07C94D82ED}">
      <dsp:nvSpPr>
        <dsp:cNvPr id="0" name=""/>
        <dsp:cNvSpPr/>
      </dsp:nvSpPr>
      <dsp:spPr>
        <a:xfrm>
          <a:off x="591533" y="3886971"/>
          <a:ext cx="748160" cy="748160"/>
        </a:xfrm>
        <a:prstGeom prst="ellipse">
          <a:avLst/>
        </a:prstGeom>
        <a:solidFill>
          <a:schemeClr val="dk2">
            <a:tint val="50000"/>
            <a:hueOff val="0"/>
            <a:satOff val="0"/>
            <a:lum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79F44-F70E-4705-A79E-91D2D9C753EF}" type="datetimeFigureOut">
              <a:rPr lang="nl-BE" smtClean="0"/>
              <a:t>17/11/2019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2D673-EAC2-4082-9481-3D89B482FDFC}" type="slidenum">
              <a:rPr lang="nl-BE" smtClean="0"/>
              <a:t>‹nr.›</a:t>
            </a:fld>
            <a:endParaRPr lang="nl-BE"/>
          </a:p>
        </p:txBody>
      </p:sp>
    </p:spTree>
    <p:extLst>
      <p:ext uri="{BB962C8B-B14F-4D97-AF65-F5344CB8AC3E}">
        <p14:creationId xmlns:p14="http://schemas.microsoft.com/office/powerpoint/2010/main" val="32369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2</a:t>
            </a:fld>
            <a:endParaRPr lang="nl-BE"/>
          </a:p>
        </p:txBody>
      </p:sp>
    </p:spTree>
    <p:extLst>
      <p:ext uri="{BB962C8B-B14F-4D97-AF65-F5344CB8AC3E}">
        <p14:creationId xmlns:p14="http://schemas.microsoft.com/office/powerpoint/2010/main" val="1436054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11</a:t>
            </a:fld>
            <a:endParaRPr lang="nl-BE"/>
          </a:p>
        </p:txBody>
      </p:sp>
    </p:spTree>
    <p:extLst>
      <p:ext uri="{BB962C8B-B14F-4D97-AF65-F5344CB8AC3E}">
        <p14:creationId xmlns:p14="http://schemas.microsoft.com/office/powerpoint/2010/main" val="269707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12</a:t>
            </a:fld>
            <a:endParaRPr lang="nl-BE"/>
          </a:p>
        </p:txBody>
      </p:sp>
    </p:spTree>
    <p:extLst>
      <p:ext uri="{BB962C8B-B14F-4D97-AF65-F5344CB8AC3E}">
        <p14:creationId xmlns:p14="http://schemas.microsoft.com/office/powerpoint/2010/main" val="2338750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13</a:t>
            </a:fld>
            <a:endParaRPr lang="nl-BE"/>
          </a:p>
        </p:txBody>
      </p:sp>
    </p:spTree>
    <p:extLst>
      <p:ext uri="{BB962C8B-B14F-4D97-AF65-F5344CB8AC3E}">
        <p14:creationId xmlns:p14="http://schemas.microsoft.com/office/powerpoint/2010/main" val="3782103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261815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15</a:t>
            </a:fld>
            <a:endParaRPr lang="nl-BE"/>
          </a:p>
        </p:txBody>
      </p:sp>
    </p:spTree>
    <p:extLst>
      <p:ext uri="{BB962C8B-B14F-4D97-AF65-F5344CB8AC3E}">
        <p14:creationId xmlns:p14="http://schemas.microsoft.com/office/powerpoint/2010/main" val="1125985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16</a:t>
            </a:fld>
            <a:endParaRPr lang="nl-BE"/>
          </a:p>
        </p:txBody>
      </p:sp>
    </p:spTree>
    <p:extLst>
      <p:ext uri="{BB962C8B-B14F-4D97-AF65-F5344CB8AC3E}">
        <p14:creationId xmlns:p14="http://schemas.microsoft.com/office/powerpoint/2010/main" val="1579992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17</a:t>
            </a:fld>
            <a:endParaRPr lang="nl-BE"/>
          </a:p>
        </p:txBody>
      </p:sp>
    </p:spTree>
    <p:extLst>
      <p:ext uri="{BB962C8B-B14F-4D97-AF65-F5344CB8AC3E}">
        <p14:creationId xmlns:p14="http://schemas.microsoft.com/office/powerpoint/2010/main" val="1892625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18</a:t>
            </a:fld>
            <a:endParaRPr lang="nl-BE"/>
          </a:p>
        </p:txBody>
      </p:sp>
    </p:spTree>
    <p:extLst>
      <p:ext uri="{BB962C8B-B14F-4D97-AF65-F5344CB8AC3E}">
        <p14:creationId xmlns:p14="http://schemas.microsoft.com/office/powerpoint/2010/main" val="2582825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19</a:t>
            </a:fld>
            <a:endParaRPr lang="nl-BE"/>
          </a:p>
        </p:txBody>
      </p:sp>
    </p:spTree>
    <p:extLst>
      <p:ext uri="{BB962C8B-B14F-4D97-AF65-F5344CB8AC3E}">
        <p14:creationId xmlns:p14="http://schemas.microsoft.com/office/powerpoint/2010/main" val="4075851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20</a:t>
            </a:fld>
            <a:endParaRPr lang="nl-BE"/>
          </a:p>
        </p:txBody>
      </p:sp>
    </p:spTree>
    <p:extLst>
      <p:ext uri="{BB962C8B-B14F-4D97-AF65-F5344CB8AC3E}">
        <p14:creationId xmlns:p14="http://schemas.microsoft.com/office/powerpoint/2010/main" val="414945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3</a:t>
            </a:fld>
            <a:endParaRPr lang="nl-BE"/>
          </a:p>
        </p:txBody>
      </p:sp>
    </p:spTree>
    <p:extLst>
      <p:ext uri="{BB962C8B-B14F-4D97-AF65-F5344CB8AC3E}">
        <p14:creationId xmlns:p14="http://schemas.microsoft.com/office/powerpoint/2010/main" val="648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21</a:t>
            </a:fld>
            <a:endParaRPr lang="nl-BE"/>
          </a:p>
        </p:txBody>
      </p:sp>
    </p:spTree>
    <p:extLst>
      <p:ext uri="{BB962C8B-B14F-4D97-AF65-F5344CB8AC3E}">
        <p14:creationId xmlns:p14="http://schemas.microsoft.com/office/powerpoint/2010/main" val="883933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22</a:t>
            </a:fld>
            <a:endParaRPr lang="nl-BE"/>
          </a:p>
        </p:txBody>
      </p:sp>
    </p:spTree>
    <p:extLst>
      <p:ext uri="{BB962C8B-B14F-4D97-AF65-F5344CB8AC3E}">
        <p14:creationId xmlns:p14="http://schemas.microsoft.com/office/powerpoint/2010/main" val="2747952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23</a:t>
            </a:fld>
            <a:endParaRPr lang="nl-BE"/>
          </a:p>
        </p:txBody>
      </p:sp>
    </p:spTree>
    <p:extLst>
      <p:ext uri="{BB962C8B-B14F-4D97-AF65-F5344CB8AC3E}">
        <p14:creationId xmlns:p14="http://schemas.microsoft.com/office/powerpoint/2010/main" val="606290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24</a:t>
            </a:fld>
            <a:endParaRPr lang="nl-BE"/>
          </a:p>
        </p:txBody>
      </p:sp>
    </p:spTree>
    <p:extLst>
      <p:ext uri="{BB962C8B-B14F-4D97-AF65-F5344CB8AC3E}">
        <p14:creationId xmlns:p14="http://schemas.microsoft.com/office/powerpoint/2010/main" val="1767941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25</a:t>
            </a:fld>
            <a:endParaRPr lang="nl-BE"/>
          </a:p>
        </p:txBody>
      </p:sp>
    </p:spTree>
    <p:extLst>
      <p:ext uri="{BB962C8B-B14F-4D97-AF65-F5344CB8AC3E}">
        <p14:creationId xmlns:p14="http://schemas.microsoft.com/office/powerpoint/2010/main" val="2642828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26</a:t>
            </a:fld>
            <a:endParaRPr lang="nl-BE"/>
          </a:p>
        </p:txBody>
      </p:sp>
    </p:spTree>
    <p:extLst>
      <p:ext uri="{BB962C8B-B14F-4D97-AF65-F5344CB8AC3E}">
        <p14:creationId xmlns:p14="http://schemas.microsoft.com/office/powerpoint/2010/main" val="675169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27</a:t>
            </a:fld>
            <a:endParaRPr lang="nl-BE"/>
          </a:p>
        </p:txBody>
      </p:sp>
    </p:spTree>
    <p:extLst>
      <p:ext uri="{BB962C8B-B14F-4D97-AF65-F5344CB8AC3E}">
        <p14:creationId xmlns:p14="http://schemas.microsoft.com/office/powerpoint/2010/main" val="1843064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29</a:t>
            </a:fld>
            <a:endParaRPr lang="nl-BE"/>
          </a:p>
        </p:txBody>
      </p:sp>
    </p:spTree>
    <p:extLst>
      <p:ext uri="{BB962C8B-B14F-4D97-AF65-F5344CB8AC3E}">
        <p14:creationId xmlns:p14="http://schemas.microsoft.com/office/powerpoint/2010/main" val="1872790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30</a:t>
            </a:fld>
            <a:endParaRPr lang="nl-BE"/>
          </a:p>
        </p:txBody>
      </p:sp>
    </p:spTree>
    <p:extLst>
      <p:ext uri="{BB962C8B-B14F-4D97-AF65-F5344CB8AC3E}">
        <p14:creationId xmlns:p14="http://schemas.microsoft.com/office/powerpoint/2010/main" val="3581952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32</a:t>
            </a:fld>
            <a:endParaRPr lang="nl-BE"/>
          </a:p>
        </p:txBody>
      </p:sp>
    </p:spTree>
    <p:extLst>
      <p:ext uri="{BB962C8B-B14F-4D97-AF65-F5344CB8AC3E}">
        <p14:creationId xmlns:p14="http://schemas.microsoft.com/office/powerpoint/2010/main" val="7214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4</a:t>
            </a:fld>
            <a:endParaRPr lang="nl-BE"/>
          </a:p>
        </p:txBody>
      </p:sp>
    </p:spTree>
    <p:extLst>
      <p:ext uri="{BB962C8B-B14F-4D97-AF65-F5344CB8AC3E}">
        <p14:creationId xmlns:p14="http://schemas.microsoft.com/office/powerpoint/2010/main" val="9861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232D673-EAC2-4082-9481-3D89B482FDFC}" type="slidenum">
              <a:rPr lang="nl-BE" smtClean="0"/>
              <a:t>5</a:t>
            </a:fld>
            <a:endParaRPr lang="nl-BE"/>
          </a:p>
        </p:txBody>
      </p:sp>
    </p:spTree>
    <p:extLst>
      <p:ext uri="{BB962C8B-B14F-4D97-AF65-F5344CB8AC3E}">
        <p14:creationId xmlns:p14="http://schemas.microsoft.com/office/powerpoint/2010/main" val="197812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6</a:t>
            </a:fld>
            <a:endParaRPr lang="nl-BE"/>
          </a:p>
        </p:txBody>
      </p:sp>
    </p:spTree>
    <p:extLst>
      <p:ext uri="{BB962C8B-B14F-4D97-AF65-F5344CB8AC3E}">
        <p14:creationId xmlns:p14="http://schemas.microsoft.com/office/powerpoint/2010/main" val="117915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946CCD3-F97A-4F71-A1D9-BBB7052A7FFA}" type="slidenum">
              <a:rPr lang="nl-BE" smtClean="0"/>
              <a:t>7</a:t>
            </a:fld>
            <a:endParaRPr lang="nl-BE"/>
          </a:p>
        </p:txBody>
      </p:sp>
    </p:spTree>
    <p:extLst>
      <p:ext uri="{BB962C8B-B14F-4D97-AF65-F5344CB8AC3E}">
        <p14:creationId xmlns:p14="http://schemas.microsoft.com/office/powerpoint/2010/main" val="273075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946CCD3-F97A-4F71-A1D9-BBB7052A7FFA}" type="slidenum">
              <a:rPr lang="nl-BE" smtClean="0"/>
              <a:t>8</a:t>
            </a:fld>
            <a:endParaRPr lang="nl-BE"/>
          </a:p>
        </p:txBody>
      </p:sp>
    </p:spTree>
    <p:extLst>
      <p:ext uri="{BB962C8B-B14F-4D97-AF65-F5344CB8AC3E}">
        <p14:creationId xmlns:p14="http://schemas.microsoft.com/office/powerpoint/2010/main" val="398542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000" i="0" dirty="0">
              <a:solidFill>
                <a:srgbClr val="C0504D"/>
              </a:solidFill>
            </a:endParaRPr>
          </a:p>
        </p:txBody>
      </p:sp>
      <p:sp>
        <p:nvSpPr>
          <p:cNvPr id="4" name="Tijdelijke aanduiding voor dianummer 3"/>
          <p:cNvSpPr>
            <a:spLocks noGrp="1"/>
          </p:cNvSpPr>
          <p:nvPr>
            <p:ph type="sldNum" sz="quarter" idx="10"/>
          </p:nvPr>
        </p:nvSpPr>
        <p:spPr/>
        <p:txBody>
          <a:bodyPr/>
          <a:lstStyle/>
          <a:p>
            <a:fld id="{C041B9C8-7135-454D-84C4-4403F2A3B2CA}" type="slidenum">
              <a:rPr lang="nl-BE" smtClean="0"/>
              <a:t>9</a:t>
            </a:fld>
            <a:endParaRPr lang="nl-BE"/>
          </a:p>
        </p:txBody>
      </p:sp>
    </p:spTree>
    <p:extLst>
      <p:ext uri="{BB962C8B-B14F-4D97-AF65-F5344CB8AC3E}">
        <p14:creationId xmlns:p14="http://schemas.microsoft.com/office/powerpoint/2010/main" val="380222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charset="0"/>
              <a:buNone/>
            </a:pPr>
            <a:endParaRPr lang="nl-BE" dirty="0"/>
          </a:p>
          <a:p>
            <a:pPr marL="0" indent="0">
              <a:buFont typeface="Arial" charset="0"/>
              <a:buNone/>
            </a:pPr>
            <a:endParaRPr lang="nl-BE" dirty="0"/>
          </a:p>
        </p:txBody>
      </p:sp>
      <p:sp>
        <p:nvSpPr>
          <p:cNvPr id="4" name="Tijdelijke aanduiding voor dianummer 3"/>
          <p:cNvSpPr>
            <a:spLocks noGrp="1"/>
          </p:cNvSpPr>
          <p:nvPr>
            <p:ph type="sldNum" sz="quarter" idx="5"/>
          </p:nvPr>
        </p:nvSpPr>
        <p:spPr/>
        <p:txBody>
          <a:bodyPr/>
          <a:lstStyle/>
          <a:p>
            <a:fld id="{0232D673-EAC2-4082-9481-3D89B482FDFC}" type="slidenum">
              <a:rPr lang="nl-BE" smtClean="0"/>
              <a:t>10</a:t>
            </a:fld>
            <a:endParaRPr lang="nl-BE"/>
          </a:p>
        </p:txBody>
      </p:sp>
    </p:spTree>
    <p:extLst>
      <p:ext uri="{BB962C8B-B14F-4D97-AF65-F5344CB8AC3E}">
        <p14:creationId xmlns:p14="http://schemas.microsoft.com/office/powerpoint/2010/main" val="763700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9" name="Rechthoek 8"/>
          <p:cNvSpPr/>
          <p:nvPr/>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F023BD4F-E511-4324-8E92-3FB809495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72" t="25356" r="7770" b="29625"/>
          <a:stretch/>
        </p:blipFill>
        <p:spPr>
          <a:xfrm>
            <a:off x="3435531" y="574766"/>
            <a:ext cx="5447213" cy="2024744"/>
          </a:xfrm>
          <a:prstGeom prst="rect">
            <a:avLst/>
          </a:prstGeom>
        </p:spPr>
      </p:pic>
      <p:sp>
        <p:nvSpPr>
          <p:cNvPr id="6" name="Rechthoek 5">
            <a:extLst>
              <a:ext uri="{FF2B5EF4-FFF2-40B4-BE49-F238E27FC236}">
                <a16:creationId xmlns:a16="http://schemas.microsoft.com/office/drawing/2014/main" id="{C84D03A2-C402-4A62-B374-67D6F22CE1EC}"/>
              </a:ext>
            </a:extLst>
          </p:cNvPr>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40391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6" name="Rechthoek 5"/>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8CDAC75D-38DD-4151-9CF0-8EA8E384D8A6}"/>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8" name="Rechthoek 7">
            <a:extLst>
              <a:ext uri="{FF2B5EF4-FFF2-40B4-BE49-F238E27FC236}">
                <a16:creationId xmlns:a16="http://schemas.microsoft.com/office/drawing/2014/main" id="{0B3D6FDF-F6C1-4532-BA65-DF0EB0D618E0}"/>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7392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dirty="0"/>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p:cNvSpPr>
            <a:spLocks noGrp="1"/>
          </p:cNvSpPr>
          <p:nvPr>
            <p:ph type="dt" sz="half" idx="10"/>
          </p:nvPr>
        </p:nvSpPr>
        <p:spPr>
          <a:xfrm>
            <a:off x="838200" y="6356350"/>
            <a:ext cx="2743200" cy="365125"/>
          </a:xfrm>
          <a:prstGeom prst="rect">
            <a:avLst/>
          </a:prstGeom>
        </p:spPr>
        <p:txBody>
          <a:bodyPr/>
          <a:lstStyle/>
          <a:p>
            <a:fld id="{CF8EE6B5-655B-4EF8-8CE5-15BD82B5140E}" type="datetimeFigureOut">
              <a:rPr lang="nl-BE" smtClean="0"/>
              <a:t>17/11/2019</a:t>
            </a:fld>
            <a:endParaRPr lang="nl-BE"/>
          </a:p>
        </p:txBody>
      </p:sp>
      <p:sp>
        <p:nvSpPr>
          <p:cNvPr id="5" name="Tijdelijke aanduiding voor voettekst 4"/>
          <p:cNvSpPr>
            <a:spLocks noGrp="1"/>
          </p:cNvSpPr>
          <p:nvPr>
            <p:ph type="ftr" sz="quarter" idx="11"/>
          </p:nvPr>
        </p:nvSpPr>
        <p:spPr>
          <a:xfrm>
            <a:off x="4038600" y="6356350"/>
            <a:ext cx="41148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8610600" y="6356350"/>
            <a:ext cx="2743200" cy="365125"/>
          </a:xfrm>
          <a:prstGeom prst="rect">
            <a:avLst/>
          </a:prstGeom>
        </p:spPr>
        <p:txBody>
          <a:bodyPr/>
          <a:lstStyle/>
          <a:p>
            <a:fld id="{A9D34927-37D0-4325-8DCE-402EB177F48E}" type="slidenum">
              <a:rPr lang="nl-BE" smtClean="0"/>
              <a:t>‹nr.›</a:t>
            </a:fld>
            <a:endParaRPr lang="nl-BE"/>
          </a:p>
        </p:txBody>
      </p:sp>
      <p:pic>
        <p:nvPicPr>
          <p:cNvPr id="9" name="Afbeelding 8"/>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0" name="Rechthoek 9"/>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C36066DD-4365-40CC-B4AA-CE539DC29083}"/>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2" name="Rechthoek 11">
            <a:extLst>
              <a:ext uri="{FF2B5EF4-FFF2-40B4-BE49-F238E27FC236}">
                <a16:creationId xmlns:a16="http://schemas.microsoft.com/office/drawing/2014/main" id="{8A3CBDD7-30F3-4664-81FE-3BB5E52F7AD4}"/>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12569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9" name="Rechthoek 8"/>
          <p:cNvSpPr/>
          <p:nvPr userDrawn="1"/>
        </p:nvSpPr>
        <p:spPr>
          <a:xfrm>
            <a:off x="0" y="3352801"/>
            <a:ext cx="12192000" cy="3505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p:cNvSpPr>
            <a:spLocks noGrp="1"/>
          </p:cNvSpPr>
          <p:nvPr>
            <p:ph type="title"/>
          </p:nvPr>
        </p:nvSpPr>
        <p:spPr>
          <a:xfrm>
            <a:off x="838200" y="3555206"/>
            <a:ext cx="10515600" cy="2852737"/>
          </a:xfrm>
        </p:spPr>
        <p:txBody>
          <a:bodyPr anchor="b">
            <a:normAutofit/>
          </a:bodyPr>
          <a:lstStyle>
            <a:lvl1pPr algn="ctr">
              <a:defRPr sz="9600" b="1">
                <a:solidFill>
                  <a:schemeClr val="bg1"/>
                </a:solidFill>
                <a:effectLst/>
                <a:latin typeface="Roboto"/>
              </a:defRPr>
            </a:lvl1pPr>
          </a:lstStyle>
          <a:p>
            <a:r>
              <a:rPr lang="nl-NL" dirty="0"/>
              <a:t>Klik om de stijl te bewerken</a:t>
            </a:r>
            <a:endParaRPr lang="nl-BE" dirty="0"/>
          </a:p>
        </p:txBody>
      </p:sp>
    </p:spTree>
    <p:extLst>
      <p:ext uri="{BB962C8B-B14F-4D97-AF65-F5344CB8AC3E}">
        <p14:creationId xmlns:p14="http://schemas.microsoft.com/office/powerpoint/2010/main" val="115015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7" name="Rechthoek 6"/>
          <p:cNvSpPr/>
          <p:nvPr userDrawn="1"/>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Roboto"/>
              </a:defRPr>
            </a:lvl1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5AA7EE4C-65BF-4BA4-80CF-FEE771E06B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72" t="25356" r="7770" b="29625"/>
          <a:stretch/>
        </p:blipFill>
        <p:spPr>
          <a:xfrm>
            <a:off x="3657600" y="0"/>
            <a:ext cx="4519750" cy="1680003"/>
          </a:xfrm>
          <a:prstGeom prst="rect">
            <a:avLst/>
          </a:prstGeom>
        </p:spPr>
      </p:pic>
    </p:spTree>
    <p:extLst>
      <p:ext uri="{BB962C8B-B14F-4D97-AF65-F5344CB8AC3E}">
        <p14:creationId xmlns:p14="http://schemas.microsoft.com/office/powerpoint/2010/main" val="384917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Rechthoek 4">
            <a:extLst>
              <a:ext uri="{FF2B5EF4-FFF2-40B4-BE49-F238E27FC236}">
                <a16:creationId xmlns:a16="http://schemas.microsoft.com/office/drawing/2014/main" id="{05E1FB38-E733-4565-8F91-4CDF998AD62E}"/>
              </a:ext>
            </a:extLst>
          </p:cNvPr>
          <p:cNvSpPr/>
          <p:nvPr userDrawn="1"/>
        </p:nvSpPr>
        <p:spPr>
          <a:xfrm rot="5400000">
            <a:off x="-3395140" y="3395130"/>
            <a:ext cx="6858005" cy="67739"/>
          </a:xfrm>
          <a:prstGeom prst="rect">
            <a:avLst/>
          </a:prstGeom>
          <a:solidFill>
            <a:srgbClr val="5CD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90378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1"/>
          <p:cNvSpPr>
            <a:spLocks noGrp="1"/>
          </p:cNvSpPr>
          <p:nvPr>
            <p:ph type="title"/>
          </p:nvPr>
        </p:nvSpPr>
        <p:spPr>
          <a:xfrm>
            <a:off x="868680" y="2579846"/>
            <a:ext cx="10515600" cy="3597434"/>
          </a:xfrm>
        </p:spPr>
        <p:txBody>
          <a:bodyPr anchor="ctr">
            <a:normAutofit/>
          </a:bodyPr>
          <a:lstStyle>
            <a:lvl1pPr algn="ctr">
              <a:defRPr sz="9600" b="1">
                <a:solidFill>
                  <a:schemeClr val="bg1"/>
                </a:solidFill>
                <a:effectLst/>
                <a:latin typeface="Roboto"/>
              </a:defRPr>
            </a:lvl1pPr>
          </a:lstStyle>
          <a:p>
            <a:r>
              <a:rPr lang="nl-NL"/>
              <a:t>Klik om stijl te bewerken</a:t>
            </a:r>
            <a:endParaRPr lang="nl-BE" dirty="0"/>
          </a:p>
        </p:txBody>
      </p:sp>
      <p:pic>
        <p:nvPicPr>
          <p:cNvPr id="3" name="Afbeelding 2">
            <a:extLst>
              <a:ext uri="{FF2B5EF4-FFF2-40B4-BE49-F238E27FC236}">
                <a16:creationId xmlns:a16="http://schemas.microsoft.com/office/drawing/2014/main" id="{1F182527-7E9D-424A-89A0-610DAFAA29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48" t="27048" r="10619" b="35238"/>
          <a:stretch/>
        </p:blipFill>
        <p:spPr>
          <a:xfrm>
            <a:off x="3592286" y="91440"/>
            <a:ext cx="4741818" cy="1618758"/>
          </a:xfrm>
          <a:prstGeom prst="rect">
            <a:avLst/>
          </a:prstGeom>
        </p:spPr>
      </p:pic>
      <p:sp>
        <p:nvSpPr>
          <p:cNvPr id="5" name="Rechthoek 4">
            <a:extLst>
              <a:ext uri="{FF2B5EF4-FFF2-40B4-BE49-F238E27FC236}">
                <a16:creationId xmlns:a16="http://schemas.microsoft.com/office/drawing/2014/main" id="{126DB2E3-1079-4DA8-A355-622F57BDE298}"/>
              </a:ext>
            </a:extLst>
          </p:cNvPr>
          <p:cNvSpPr/>
          <p:nvPr userDrawn="1"/>
        </p:nvSpPr>
        <p:spPr>
          <a:xfrm>
            <a:off x="0" y="1838961"/>
            <a:ext cx="12192000" cy="501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2921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sz="half" idx="1"/>
          </p:nvPr>
        </p:nvSpPr>
        <p:spPr>
          <a:xfrm>
            <a:off x="838200" y="1825624"/>
            <a:ext cx="5181600" cy="463613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inhoud 3"/>
          <p:cNvSpPr>
            <a:spLocks noGrp="1"/>
          </p:cNvSpPr>
          <p:nvPr>
            <p:ph sz="half" idx="2"/>
          </p:nvPr>
        </p:nvSpPr>
        <p:spPr>
          <a:xfrm>
            <a:off x="6172200" y="1825625"/>
            <a:ext cx="5181600" cy="463613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9" name="Rechthoek 8"/>
          <p:cNvSpPr/>
          <p:nvPr/>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1CD9724E-56B7-4BA3-8706-EFC2D75B1D14}"/>
              </a:ext>
            </a:extLst>
          </p:cNvPr>
          <p:cNvSpPr/>
          <p:nvPr userDrawn="1"/>
        </p:nvSpPr>
        <p:spPr>
          <a:xfrm rot="5400000">
            <a:off x="3776243" y="412627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29618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dirty="0"/>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4"/>
            <a:ext cx="5157787" cy="382877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828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1" name="Rechthoek 10"/>
          <p:cNvSpPr/>
          <p:nvPr/>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B63D602A-50C3-4FD3-B340-E7510933C18B}"/>
              </a:ext>
            </a:extLst>
          </p:cNvPr>
          <p:cNvSpPr/>
          <p:nvPr userDrawn="1"/>
        </p:nvSpPr>
        <p:spPr>
          <a:xfrm rot="5400000">
            <a:off x="3776243" y="3992926"/>
            <a:ext cx="463613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550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pic>
        <p:nvPicPr>
          <p:cNvPr id="8" name="Afbeelding 7"/>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5" name="Rechthoek 4"/>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F2F5AABA-8537-4DC8-9479-23E8378E139E}"/>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a:extLst>
              <a:ext uri="{FF2B5EF4-FFF2-40B4-BE49-F238E27FC236}">
                <a16:creationId xmlns:a16="http://schemas.microsoft.com/office/drawing/2014/main" id="{A37FFFD9-D648-4819-A56E-F57927A9DA11}"/>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2690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lvl1pPr>
              <a:defRPr>
                <a:latin typeface="Roboto"/>
              </a:defRPr>
            </a:lvl1pPr>
          </a:lstStyle>
          <a:p>
            <a:fld id="{CF8EE6B5-655B-4EF8-8CE5-15BD82B5140E}" type="datetimeFigureOut">
              <a:rPr lang="nl-BE" smtClean="0"/>
              <a:t>17/11/2019</a:t>
            </a:fld>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lvl1pPr>
              <a:defRPr>
                <a:latin typeface="Roboto"/>
              </a:defRPr>
            </a:lvl1pPr>
          </a:lstStyle>
          <a:p>
            <a:endParaRPr lang="nl-BE"/>
          </a:p>
        </p:txBody>
      </p:sp>
      <p:sp>
        <p:nvSpPr>
          <p:cNvPr id="4" name="Tijdelijke aanduiding voor dianummer 3"/>
          <p:cNvSpPr>
            <a:spLocks noGrp="1"/>
          </p:cNvSpPr>
          <p:nvPr>
            <p:ph type="sldNum" sz="quarter" idx="12"/>
          </p:nvPr>
        </p:nvSpPr>
        <p:spPr>
          <a:xfrm>
            <a:off x="8610600" y="6356350"/>
            <a:ext cx="2743200" cy="365125"/>
          </a:xfrm>
          <a:prstGeom prst="rect">
            <a:avLst/>
          </a:prstGeom>
        </p:spPr>
        <p:txBody>
          <a:bodyPr/>
          <a:lstStyle>
            <a:lvl1pPr>
              <a:defRPr>
                <a:latin typeface="Roboto"/>
              </a:defRPr>
            </a:lvl1pPr>
          </a:lstStyle>
          <a:p>
            <a:fld id="{A9D34927-37D0-4325-8DCE-402EB177F48E}" type="slidenum">
              <a:rPr lang="nl-BE" smtClean="0"/>
              <a:t>‹nr.›</a:t>
            </a:fld>
            <a:endParaRPr lang="nl-BE"/>
          </a:p>
        </p:txBody>
      </p:sp>
      <p:pic>
        <p:nvPicPr>
          <p:cNvPr id="7" name="Afbeelding 6"/>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8" name="Rechthoek 7"/>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a:extLst>
              <a:ext uri="{FF2B5EF4-FFF2-40B4-BE49-F238E27FC236}">
                <a16:creationId xmlns:a16="http://schemas.microsoft.com/office/drawing/2014/main" id="{ECE7345A-A21F-4D80-B16B-35C977BE41FD}"/>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10" name="Rechthoek 9">
            <a:extLst>
              <a:ext uri="{FF2B5EF4-FFF2-40B4-BE49-F238E27FC236}">
                <a16:creationId xmlns:a16="http://schemas.microsoft.com/office/drawing/2014/main" id="{4CE11C52-FB49-455B-B174-88D46CE420A9}"/>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0815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4946DC52-5C48-44D8-A4BA-5697A49FECBD}"/>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9" name="Rechthoek 8">
            <a:extLst>
              <a:ext uri="{FF2B5EF4-FFF2-40B4-BE49-F238E27FC236}">
                <a16:creationId xmlns:a16="http://schemas.microsoft.com/office/drawing/2014/main" id="{F3FBA632-FD2D-4E69-AFA8-51E0C8D11A14}"/>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3895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dirty="0"/>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10" name="Afbeelding 9"/>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7" name="Rechthoek 6"/>
          <p:cNvSpPr/>
          <p:nvPr/>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706BD85A-7B7C-4434-8193-355982E62A14}"/>
              </a:ext>
            </a:extLst>
          </p:cNvPr>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38862" y="56389"/>
            <a:ext cx="240571" cy="628650"/>
          </a:xfrm>
          <a:prstGeom prst="rect">
            <a:avLst/>
          </a:prstGeom>
        </p:spPr>
      </p:pic>
      <p:sp>
        <p:nvSpPr>
          <p:cNvPr id="9" name="Rechthoek 8">
            <a:extLst>
              <a:ext uri="{FF2B5EF4-FFF2-40B4-BE49-F238E27FC236}">
                <a16:creationId xmlns:a16="http://schemas.microsoft.com/office/drawing/2014/main" id="{AB23DFA0-5B29-4720-8882-CD9ADD3E145B}"/>
              </a:ext>
            </a:extLst>
          </p:cNvPr>
          <p:cNvSpPr/>
          <p:nvPr userDrawn="1"/>
        </p:nvSpPr>
        <p:spPr>
          <a:xfrm rot="5400000">
            <a:off x="-3395140" y="3395130"/>
            <a:ext cx="6858005" cy="677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08159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3978716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49" r:id="rId12"/>
    <p:sldLayoutId id="2147483651" r:id="rId13"/>
  </p:sldLayoutIdLst>
  <p:txStyles>
    <p:titleStyle>
      <a:lvl1pPr algn="l" defTabSz="914400" rtl="0" eaLnBrk="1" latinLnBrk="0" hangingPunct="1">
        <a:lnSpc>
          <a:spcPct val="90000"/>
        </a:lnSpc>
        <a:spcBef>
          <a:spcPct val="0"/>
        </a:spcBef>
        <a:buNone/>
        <a:defRPr sz="4400" b="1" kern="1200">
          <a:solidFill>
            <a:schemeClr val="tx1">
              <a:lumMod val="75000"/>
              <a:lumOff val="25000"/>
            </a:schemeClr>
          </a:solidFill>
          <a:effectLst/>
          <a:latin typeface="Roboto"/>
          <a:ea typeface="+mj-ea"/>
          <a:cs typeface="+mj-cs"/>
        </a:defRPr>
      </a:lvl1pPr>
    </p:titleStyle>
    <p:body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Roboto"/>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Roboto"/>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Roboto"/>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Robot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kenniscentrumpotential.be/" TargetMode="Externa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tiff"/><Relationship Id="rId4" Type="http://schemas.openxmlformats.org/officeDocument/2006/relationships/image" Target="../media/image17.tiff"/></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kenniscentrumpotential.b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kenniscentrumpotential.b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16BC081-C984-48EB-BA0F-D0F3668AF116}"/>
              </a:ext>
            </a:extLst>
          </p:cNvPr>
          <p:cNvSpPr>
            <a:spLocks noGrp="1"/>
          </p:cNvSpPr>
          <p:nvPr>
            <p:ph type="title"/>
          </p:nvPr>
        </p:nvSpPr>
        <p:spPr>
          <a:xfrm>
            <a:off x="762000" y="2895600"/>
            <a:ext cx="10648950" cy="2826543"/>
          </a:xfrm>
        </p:spPr>
        <p:txBody>
          <a:bodyPr>
            <a:normAutofit/>
          </a:bodyPr>
          <a:lstStyle/>
          <a:p>
            <a:r>
              <a:rPr lang="nl-BE" sz="7200" dirty="0"/>
              <a:t>Van realiteit naar doel</a:t>
            </a:r>
          </a:p>
        </p:txBody>
      </p:sp>
    </p:spTree>
    <p:extLst>
      <p:ext uri="{BB962C8B-B14F-4D97-AF65-F5344CB8AC3E}">
        <p14:creationId xmlns:p14="http://schemas.microsoft.com/office/powerpoint/2010/main" val="4212858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42901"/>
            <a:ext cx="10998200" cy="1347788"/>
          </a:xfrm>
        </p:spPr>
        <p:txBody>
          <a:bodyPr>
            <a:normAutofit/>
          </a:bodyPr>
          <a:lstStyle/>
          <a:p>
            <a:r>
              <a:rPr lang="nl-NL" dirty="0">
                <a:latin typeface="Roboto"/>
              </a:rPr>
              <a:t>2. Iedereen heeft groeipotentieel: </a:t>
            </a:r>
            <a:br>
              <a:rPr lang="nl-NL" dirty="0">
                <a:latin typeface="Roboto"/>
              </a:rPr>
            </a:br>
            <a:r>
              <a:rPr lang="nl-NL" dirty="0"/>
              <a:t>w</a:t>
            </a:r>
            <a:r>
              <a:rPr lang="nl-NL" dirty="0">
                <a:latin typeface="Roboto"/>
              </a:rPr>
              <a:t>aarderend onderzoek</a:t>
            </a:r>
          </a:p>
        </p:txBody>
      </p:sp>
      <p:pic>
        <p:nvPicPr>
          <p:cNvPr id="3" name="Afbeelding 2"/>
          <p:cNvPicPr>
            <a:picLocks noChangeAspect="1"/>
          </p:cNvPicPr>
          <p:nvPr/>
        </p:nvPicPr>
        <p:blipFill>
          <a:blip r:embed="rId3"/>
          <a:stretch>
            <a:fillRect/>
          </a:stretch>
        </p:blipFill>
        <p:spPr>
          <a:xfrm>
            <a:off x="5513028" y="2090172"/>
            <a:ext cx="6678971" cy="4329188"/>
          </a:xfrm>
          <a:prstGeom prst="rect">
            <a:avLst/>
          </a:prstGeom>
        </p:spPr>
      </p:pic>
      <p:sp>
        <p:nvSpPr>
          <p:cNvPr id="5" name="Rechthoek 4">
            <a:extLst>
              <a:ext uri="{FF2B5EF4-FFF2-40B4-BE49-F238E27FC236}">
                <a16:creationId xmlns:a16="http://schemas.microsoft.com/office/drawing/2014/main" id="{D32AE512-A443-414D-B2B2-0EB92B788FC2}"/>
              </a:ext>
            </a:extLst>
          </p:cNvPr>
          <p:cNvSpPr/>
          <p:nvPr/>
        </p:nvSpPr>
        <p:spPr>
          <a:xfrm>
            <a:off x="677916" y="2090172"/>
            <a:ext cx="4698125" cy="4647426"/>
          </a:xfrm>
          <a:prstGeom prst="rect">
            <a:avLst/>
          </a:prstGeom>
        </p:spPr>
        <p:txBody>
          <a:bodyPr wrap="square">
            <a:spAutoFit/>
          </a:bodyPr>
          <a:lstStyle/>
          <a:p>
            <a:r>
              <a:rPr lang="nl-NL" sz="2800" dirty="0" err="1">
                <a:latin typeface="Roboto"/>
              </a:rPr>
              <a:t>Potential</a:t>
            </a:r>
            <a:r>
              <a:rPr lang="nl-NL" sz="2800" dirty="0">
                <a:latin typeface="Roboto"/>
              </a:rPr>
              <a:t> vertrekt van de </a:t>
            </a:r>
            <a:r>
              <a:rPr lang="nl-NL" sz="2800" b="1" dirty="0">
                <a:latin typeface="Roboto"/>
              </a:rPr>
              <a:t>aanwezige</a:t>
            </a:r>
            <a:r>
              <a:rPr lang="nl-NL" sz="2800" dirty="0">
                <a:latin typeface="Roboto"/>
              </a:rPr>
              <a:t> </a:t>
            </a:r>
            <a:r>
              <a:rPr lang="nl-NL" sz="2800" b="1" dirty="0">
                <a:latin typeface="Roboto"/>
              </a:rPr>
              <a:t>kracht</a:t>
            </a:r>
            <a:r>
              <a:rPr lang="nl-NL" sz="2800" dirty="0">
                <a:latin typeface="Roboto"/>
              </a:rPr>
              <a:t> en het </a:t>
            </a:r>
            <a:r>
              <a:rPr lang="nl-NL" sz="2800" b="1" dirty="0">
                <a:latin typeface="Roboto"/>
              </a:rPr>
              <a:t>potentieel</a:t>
            </a:r>
          </a:p>
          <a:p>
            <a:endParaRPr lang="nl-NL" sz="2000" dirty="0">
              <a:latin typeface="Roboto"/>
            </a:endParaRPr>
          </a:p>
          <a:p>
            <a:pPr marL="285750" indent="-285750">
              <a:buFont typeface="Arial" charset="0"/>
              <a:buChar char="•"/>
            </a:pPr>
            <a:r>
              <a:rPr lang="nl-NL" sz="2400" dirty="0">
                <a:latin typeface="Roboto"/>
              </a:rPr>
              <a:t>bij élke leerkracht </a:t>
            </a:r>
            <a:r>
              <a:rPr lang="mr-IN" sz="2400" dirty="0">
                <a:latin typeface="Roboto"/>
              </a:rPr>
              <a:t>–</a:t>
            </a:r>
            <a:r>
              <a:rPr lang="nl-NL" sz="2400" dirty="0">
                <a:latin typeface="Roboto"/>
              </a:rPr>
              <a:t> leerling- ouder</a:t>
            </a:r>
          </a:p>
          <a:p>
            <a:pPr marL="285750" indent="-285750">
              <a:buFont typeface="Arial" charset="0"/>
              <a:buChar char="•"/>
            </a:pPr>
            <a:endParaRPr lang="nl-NL" sz="2400" dirty="0">
              <a:latin typeface="Roboto"/>
            </a:endParaRPr>
          </a:p>
          <a:p>
            <a:pPr marL="285750" indent="-285750">
              <a:buFont typeface="Arial" charset="0"/>
              <a:buChar char="•"/>
            </a:pPr>
            <a:r>
              <a:rPr lang="nl-NL" sz="2400" dirty="0">
                <a:latin typeface="Roboto"/>
              </a:rPr>
              <a:t>in élk team - élke school</a:t>
            </a:r>
          </a:p>
          <a:p>
            <a:pPr marL="285750" indent="-285750">
              <a:buFont typeface="Arial" charset="0"/>
              <a:buChar char="•"/>
            </a:pPr>
            <a:endParaRPr lang="nl-NL" sz="2400" dirty="0">
              <a:latin typeface="Roboto"/>
            </a:endParaRPr>
          </a:p>
          <a:p>
            <a:pPr marL="285750" indent="-285750">
              <a:buFont typeface="Arial" charset="0"/>
              <a:buChar char="•"/>
            </a:pPr>
            <a:r>
              <a:rPr lang="nl-NL" sz="2400" dirty="0">
                <a:latin typeface="Roboto"/>
              </a:rPr>
              <a:t>in de verbindende samenwerking met diverse partners en actoren</a:t>
            </a:r>
          </a:p>
        </p:txBody>
      </p:sp>
    </p:spTree>
    <p:extLst>
      <p:ext uri="{BB962C8B-B14F-4D97-AF65-F5344CB8AC3E}">
        <p14:creationId xmlns:p14="http://schemas.microsoft.com/office/powerpoint/2010/main" val="2636792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4782619" y="3959860"/>
            <a:ext cx="2898140" cy="2898140"/>
          </a:xfrm>
          <a:prstGeom prst="rect">
            <a:avLst/>
          </a:prstGeom>
        </p:spPr>
      </p:pic>
      <p:sp>
        <p:nvSpPr>
          <p:cNvPr id="7" name="Titel 1"/>
          <p:cNvSpPr>
            <a:spLocks noGrp="1"/>
          </p:cNvSpPr>
          <p:nvPr>
            <p:ph type="title"/>
          </p:nvPr>
        </p:nvSpPr>
        <p:spPr>
          <a:xfrm>
            <a:off x="765543" y="0"/>
            <a:ext cx="10515600" cy="1325563"/>
          </a:xfrm>
        </p:spPr>
        <p:txBody>
          <a:bodyPr/>
          <a:lstStyle/>
          <a:p>
            <a:r>
              <a:rPr lang="nl-NL" dirty="0">
                <a:latin typeface="Roboto"/>
              </a:rPr>
              <a:t>2. Iedereen heeft groeipotentieel: </a:t>
            </a:r>
            <a:br>
              <a:rPr lang="nl-NL" dirty="0">
                <a:latin typeface="Roboto"/>
              </a:rPr>
            </a:br>
            <a:r>
              <a:rPr lang="nl-NL" dirty="0">
                <a:latin typeface="Roboto"/>
              </a:rPr>
              <a:t>waarderend interview</a:t>
            </a:r>
          </a:p>
        </p:txBody>
      </p:sp>
      <p:sp>
        <p:nvSpPr>
          <p:cNvPr id="2" name="Tekstvak 1"/>
          <p:cNvSpPr txBox="1"/>
          <p:nvPr/>
        </p:nvSpPr>
        <p:spPr>
          <a:xfrm>
            <a:off x="6410325" y="1245698"/>
            <a:ext cx="4010025" cy="2308324"/>
          </a:xfrm>
          <a:prstGeom prst="rect">
            <a:avLst/>
          </a:prstGeom>
          <a:noFill/>
        </p:spPr>
        <p:txBody>
          <a:bodyPr wrap="square" rtlCol="0">
            <a:spAutoFit/>
          </a:bodyPr>
          <a:lstStyle/>
          <a:p>
            <a:r>
              <a:rPr lang="nl-NL" dirty="0">
                <a:latin typeface="Roboto"/>
              </a:rPr>
              <a:t>Denk aan een moment of ervaring </a:t>
            </a:r>
          </a:p>
          <a:p>
            <a:endParaRPr lang="nl-NL" dirty="0">
              <a:latin typeface="Roboto"/>
            </a:endParaRPr>
          </a:p>
          <a:p>
            <a:pPr marL="285750" indent="-285750">
              <a:buFont typeface="Arial" charset="0"/>
              <a:buChar char="•"/>
            </a:pPr>
            <a:r>
              <a:rPr lang="nl-NL" dirty="0">
                <a:latin typeface="Roboto"/>
              </a:rPr>
              <a:t>waar je goed kon omgaan met diversiteit in de klaspraktijk en/of</a:t>
            </a:r>
          </a:p>
          <a:p>
            <a:pPr marL="285750" indent="-285750">
              <a:buFont typeface="Arial" charset="0"/>
              <a:buChar char="•"/>
            </a:pPr>
            <a:r>
              <a:rPr lang="nl-NL" dirty="0">
                <a:latin typeface="Roboto"/>
              </a:rPr>
              <a:t>waarbij je het gevoel had dat je elkaar daarbij goed kon ondersteunen.</a:t>
            </a:r>
          </a:p>
          <a:p>
            <a:pPr marL="285750" indent="-285750">
              <a:buFont typeface="Arial" charset="0"/>
              <a:buChar char="•"/>
            </a:pPr>
            <a:endParaRPr lang="nl-NL" dirty="0">
              <a:latin typeface="Roboto"/>
            </a:endParaRPr>
          </a:p>
        </p:txBody>
      </p:sp>
      <p:sp>
        <p:nvSpPr>
          <p:cNvPr id="3" name="Tekstvak 2"/>
          <p:cNvSpPr txBox="1"/>
          <p:nvPr/>
        </p:nvSpPr>
        <p:spPr>
          <a:xfrm>
            <a:off x="7980172" y="3554022"/>
            <a:ext cx="3731795" cy="3139321"/>
          </a:xfrm>
          <a:prstGeom prst="rect">
            <a:avLst/>
          </a:prstGeom>
          <a:noFill/>
        </p:spPr>
        <p:txBody>
          <a:bodyPr wrap="square" rtlCol="0">
            <a:spAutoFit/>
          </a:bodyPr>
          <a:lstStyle/>
          <a:p>
            <a:r>
              <a:rPr lang="nl-NL" dirty="0">
                <a:latin typeface="Roboto"/>
              </a:rPr>
              <a:t>Collega: </a:t>
            </a:r>
          </a:p>
          <a:p>
            <a:endParaRPr lang="nl-NL" dirty="0">
              <a:latin typeface="Roboto"/>
            </a:endParaRPr>
          </a:p>
          <a:p>
            <a:r>
              <a:rPr lang="nl-NL" dirty="0">
                <a:latin typeface="Roboto"/>
              </a:rPr>
              <a:t>Probeer je de ervaring </a:t>
            </a:r>
            <a:r>
              <a:rPr lang="nl-NL" b="1" dirty="0">
                <a:latin typeface="Roboto"/>
              </a:rPr>
              <a:t>zo concreet mogelijk voor te stellen</a:t>
            </a:r>
            <a:r>
              <a:rPr lang="nl-NL" dirty="0">
                <a:latin typeface="Roboto"/>
              </a:rPr>
              <a:t>.</a:t>
            </a:r>
          </a:p>
          <a:p>
            <a:r>
              <a:rPr lang="nl-NL" dirty="0">
                <a:latin typeface="Roboto"/>
              </a:rPr>
              <a:t>Stel waar nodig (</a:t>
            </a:r>
            <a:r>
              <a:rPr lang="nl-NL" b="1" dirty="0">
                <a:latin typeface="Roboto"/>
              </a:rPr>
              <a:t>bij)vragen</a:t>
            </a:r>
            <a:r>
              <a:rPr lang="nl-NL" dirty="0">
                <a:latin typeface="Roboto"/>
              </a:rPr>
              <a:t>.</a:t>
            </a:r>
          </a:p>
          <a:p>
            <a:endParaRPr lang="nl-NL" dirty="0">
              <a:latin typeface="Roboto"/>
            </a:endParaRPr>
          </a:p>
          <a:p>
            <a:r>
              <a:rPr lang="nl-NL" dirty="0">
                <a:latin typeface="Roboto"/>
              </a:rPr>
              <a:t>Probeer je collega doorheen zijn verhaal zoveel mogelijk te </a:t>
            </a:r>
            <a:r>
              <a:rPr lang="nl-NL" b="1" dirty="0">
                <a:latin typeface="Roboto"/>
              </a:rPr>
              <a:t>waarderen</a:t>
            </a:r>
            <a:r>
              <a:rPr lang="nl-NL" dirty="0">
                <a:latin typeface="Roboto"/>
              </a:rPr>
              <a:t>. Doe dit </a:t>
            </a:r>
            <a:r>
              <a:rPr lang="nl-NL" b="1" dirty="0">
                <a:latin typeface="Roboto"/>
              </a:rPr>
              <a:t>klein en concreet</a:t>
            </a:r>
            <a:r>
              <a:rPr lang="nl-NL" dirty="0">
                <a:latin typeface="Roboto"/>
              </a:rPr>
              <a:t>.</a:t>
            </a:r>
          </a:p>
        </p:txBody>
      </p:sp>
      <p:sp>
        <p:nvSpPr>
          <p:cNvPr id="4" name="Tekstvak 3"/>
          <p:cNvSpPr txBox="1"/>
          <p:nvPr/>
        </p:nvSpPr>
        <p:spPr>
          <a:xfrm>
            <a:off x="1126138" y="4325292"/>
            <a:ext cx="3489312" cy="1200329"/>
          </a:xfrm>
          <a:prstGeom prst="rect">
            <a:avLst/>
          </a:prstGeom>
          <a:noFill/>
        </p:spPr>
        <p:txBody>
          <a:bodyPr wrap="square" rtlCol="0">
            <a:spAutoFit/>
          </a:bodyPr>
          <a:lstStyle/>
          <a:p>
            <a:r>
              <a:rPr lang="nl-NL" dirty="0">
                <a:latin typeface="Roboto"/>
              </a:rPr>
              <a:t>Aanbrenger:</a:t>
            </a:r>
          </a:p>
          <a:p>
            <a:endParaRPr lang="nl-NL" dirty="0">
              <a:latin typeface="Roboto"/>
            </a:endParaRPr>
          </a:p>
          <a:p>
            <a:r>
              <a:rPr lang="nl-NL" dirty="0">
                <a:latin typeface="Roboto"/>
              </a:rPr>
              <a:t>Vertel deze ervaring aan je collega.</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3229" y="1404066"/>
            <a:ext cx="3254703" cy="27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14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5461127" y="3859231"/>
            <a:ext cx="2898140" cy="2898140"/>
          </a:xfrm>
          <a:prstGeom prst="rect">
            <a:avLst/>
          </a:prstGeom>
        </p:spPr>
      </p:pic>
      <p:sp>
        <p:nvSpPr>
          <p:cNvPr id="7" name="Titel 1"/>
          <p:cNvSpPr>
            <a:spLocks noGrp="1"/>
          </p:cNvSpPr>
          <p:nvPr>
            <p:ph type="title"/>
          </p:nvPr>
        </p:nvSpPr>
        <p:spPr>
          <a:xfrm>
            <a:off x="753350" y="0"/>
            <a:ext cx="11121657" cy="1326271"/>
          </a:xfrm>
        </p:spPr>
        <p:txBody>
          <a:bodyPr/>
          <a:lstStyle/>
          <a:p>
            <a:r>
              <a:rPr lang="nl-NL" dirty="0">
                <a:latin typeface="Roboto"/>
              </a:rPr>
              <a:t>2. Iedereen heeft groeipotentieel: </a:t>
            </a:r>
            <a:br>
              <a:rPr lang="nl-NL" dirty="0">
                <a:latin typeface="Roboto"/>
              </a:rPr>
            </a:br>
            <a:r>
              <a:rPr lang="nl-NL" dirty="0">
                <a:latin typeface="Roboto"/>
              </a:rPr>
              <a:t>waarderend interview</a:t>
            </a:r>
          </a:p>
        </p:txBody>
      </p:sp>
      <p:sp>
        <p:nvSpPr>
          <p:cNvPr id="2" name="Tekstvak 1"/>
          <p:cNvSpPr txBox="1"/>
          <p:nvPr/>
        </p:nvSpPr>
        <p:spPr>
          <a:xfrm>
            <a:off x="6410325" y="1245698"/>
            <a:ext cx="4010025" cy="2308324"/>
          </a:xfrm>
          <a:prstGeom prst="rect">
            <a:avLst/>
          </a:prstGeom>
          <a:noFill/>
        </p:spPr>
        <p:txBody>
          <a:bodyPr wrap="square" rtlCol="0">
            <a:spAutoFit/>
          </a:bodyPr>
          <a:lstStyle/>
          <a:p>
            <a:r>
              <a:rPr lang="nl-NL">
                <a:latin typeface="Roboto"/>
              </a:rPr>
              <a:t>Denk aan een moment of ervaring</a:t>
            </a:r>
          </a:p>
          <a:p>
            <a:r>
              <a:rPr lang="nl-NL">
                <a:latin typeface="Roboto"/>
              </a:rPr>
              <a:t> </a:t>
            </a:r>
          </a:p>
          <a:p>
            <a:pPr marL="285750" indent="-285750">
              <a:buFont typeface="Arial" charset="0"/>
              <a:buChar char="•"/>
            </a:pPr>
            <a:r>
              <a:rPr lang="nl-NL">
                <a:latin typeface="Roboto"/>
              </a:rPr>
              <a:t>waar je goed kon omgaan met diversiteit in de klaspraktijk en/of</a:t>
            </a:r>
          </a:p>
          <a:p>
            <a:pPr marL="285750" indent="-285750">
              <a:buFont typeface="Arial" charset="0"/>
              <a:buChar char="•"/>
            </a:pPr>
            <a:r>
              <a:rPr lang="nl-NL">
                <a:latin typeface="Roboto"/>
              </a:rPr>
              <a:t>waarbij je het gevoel had dat je elkaar daarbij goed kon ondersteunen.</a:t>
            </a:r>
          </a:p>
          <a:p>
            <a:endParaRPr lang="nl-NL">
              <a:latin typeface="Roboto"/>
            </a:endParaRPr>
          </a:p>
        </p:txBody>
      </p:sp>
      <p:sp>
        <p:nvSpPr>
          <p:cNvPr id="3" name="Tekstvak 2"/>
          <p:cNvSpPr txBox="1"/>
          <p:nvPr/>
        </p:nvSpPr>
        <p:spPr>
          <a:xfrm>
            <a:off x="399783" y="4172048"/>
            <a:ext cx="5159769" cy="1200329"/>
          </a:xfrm>
          <a:prstGeom prst="rect">
            <a:avLst/>
          </a:prstGeom>
          <a:noFill/>
        </p:spPr>
        <p:txBody>
          <a:bodyPr wrap="square" rtlCol="0">
            <a:spAutoFit/>
          </a:bodyPr>
          <a:lstStyle/>
          <a:p>
            <a:pPr marL="285750" lvl="0" indent="-285750">
              <a:buFont typeface="Arial" panose="020B0604020202020204" pitchFamily="34" charset="0"/>
              <a:buChar char="•"/>
            </a:pPr>
            <a:r>
              <a:rPr lang="nl-BE" dirty="0">
                <a:latin typeface="Roboto"/>
              </a:rPr>
              <a:t>Hoe was het om deze oefening te doen? </a:t>
            </a:r>
          </a:p>
          <a:p>
            <a:pPr marL="285750" lvl="0" indent="-285750">
              <a:buFont typeface="Arial" panose="020B0604020202020204" pitchFamily="34" charset="0"/>
              <a:buChar char="•"/>
            </a:pPr>
            <a:r>
              <a:rPr lang="nl-BE" dirty="0">
                <a:latin typeface="Roboto"/>
              </a:rPr>
              <a:t>Wat leerde je </a:t>
            </a:r>
            <a:r>
              <a:rPr lang="nl-NL" dirty="0">
                <a:latin typeface="Roboto"/>
              </a:rPr>
              <a:t>over je </a:t>
            </a:r>
            <a:r>
              <a:rPr lang="nl-NL" b="1" dirty="0">
                <a:latin typeface="Roboto"/>
              </a:rPr>
              <a:t>sterktes</a:t>
            </a:r>
            <a:r>
              <a:rPr lang="nl-NL" dirty="0">
                <a:latin typeface="Roboto"/>
              </a:rPr>
              <a:t> in het omgaan met diversiteit en/of het verbindend samenwerken? </a:t>
            </a:r>
            <a:endParaRPr lang="nl-BE" dirty="0">
              <a:latin typeface="Roboto"/>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965" y="1245698"/>
            <a:ext cx="3254703" cy="27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34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4129" y="585216"/>
            <a:ext cx="5062511" cy="1499616"/>
          </a:xfrm>
        </p:spPr>
        <p:txBody>
          <a:bodyPr>
            <a:normAutofit/>
          </a:bodyPr>
          <a:lstStyle/>
          <a:p>
            <a:r>
              <a:rPr lang="nl-NL" dirty="0"/>
              <a:t>Inhoud</a:t>
            </a:r>
          </a:p>
        </p:txBody>
      </p:sp>
      <p:sp>
        <p:nvSpPr>
          <p:cNvPr id="3" name="Tijdelijke aanduiding voor inhoud 2"/>
          <p:cNvSpPr>
            <a:spLocks noGrp="1"/>
          </p:cNvSpPr>
          <p:nvPr>
            <p:ph idx="1"/>
          </p:nvPr>
        </p:nvSpPr>
        <p:spPr>
          <a:xfrm>
            <a:off x="762000" y="2298269"/>
            <a:ext cx="5992761" cy="4426996"/>
          </a:xfrm>
        </p:spPr>
        <p:txBody>
          <a:bodyPr>
            <a:normAutofit/>
          </a:bodyPr>
          <a:lstStyle/>
          <a:p>
            <a:pPr marL="342900" indent="-342900">
              <a:buFont typeface="+mj-lt"/>
              <a:buAutoNum type="arabicPeriod"/>
            </a:pPr>
            <a:endParaRPr lang="nl-NL" sz="1800" dirty="0">
              <a:solidFill>
                <a:schemeClr val="tx1"/>
              </a:solidFill>
              <a:latin typeface="Roboto"/>
            </a:endParaRPr>
          </a:p>
          <a:p>
            <a:pPr marL="800100" lvl="1" indent="-342900">
              <a:lnSpc>
                <a:spcPct val="100000"/>
              </a:lnSpc>
              <a:buFont typeface="+mj-lt"/>
              <a:buAutoNum type="arabicPeriod"/>
            </a:pPr>
            <a:r>
              <a:rPr lang="nl-NL" sz="3200" dirty="0">
                <a:solidFill>
                  <a:schemeClr val="tx1"/>
                </a:solidFill>
                <a:latin typeface="Roboto"/>
              </a:rPr>
              <a:t>Iedereen heeft groeipotentieel</a:t>
            </a:r>
          </a:p>
          <a:p>
            <a:pPr marL="800100" lvl="1" indent="-342900">
              <a:lnSpc>
                <a:spcPct val="100000"/>
              </a:lnSpc>
              <a:buFont typeface="+mj-lt"/>
              <a:buAutoNum type="arabicPeriod"/>
            </a:pPr>
            <a:r>
              <a:rPr lang="nl-NL" sz="3200" dirty="0">
                <a:solidFill>
                  <a:schemeClr val="tx2"/>
                </a:solidFill>
                <a:latin typeface="Roboto"/>
              </a:rPr>
              <a:t>Competenties voor inclusie onder de loep</a:t>
            </a:r>
          </a:p>
          <a:p>
            <a:pPr marL="800100" lvl="1" indent="-342900">
              <a:lnSpc>
                <a:spcPct val="100000"/>
              </a:lnSpc>
              <a:buFont typeface="+mj-lt"/>
              <a:buAutoNum type="arabicPeriod"/>
            </a:pPr>
            <a:r>
              <a:rPr lang="nl-NL" sz="3200" dirty="0">
                <a:solidFill>
                  <a:schemeClr val="tx1"/>
                </a:solidFill>
                <a:latin typeface="Roboto"/>
              </a:rPr>
              <a:t>Een inclusieve bril: dromen over verandering</a:t>
            </a:r>
          </a:p>
          <a:p>
            <a:pPr marL="800100" lvl="1" indent="-342900">
              <a:lnSpc>
                <a:spcPct val="100000"/>
              </a:lnSpc>
              <a:buFont typeface="+mj-lt"/>
              <a:buAutoNum type="arabicPeriod"/>
            </a:pPr>
            <a:endParaRPr lang="nl-NL" sz="3200" dirty="0">
              <a:solidFill>
                <a:schemeClr val="tx1"/>
              </a:solidFill>
              <a:latin typeface="Roboto"/>
            </a:endParaRPr>
          </a:p>
          <a:p>
            <a:pPr marL="342900" indent="-342900">
              <a:buFont typeface="+mj-lt"/>
              <a:buAutoNum type="arabicPeriod"/>
            </a:pPr>
            <a:endParaRPr lang="nl-NL" sz="2400" dirty="0">
              <a:solidFill>
                <a:schemeClr val="tx1"/>
              </a:solidFill>
              <a:latin typeface="Roboto"/>
            </a:endParaRPr>
          </a:p>
          <a:p>
            <a:pPr marL="342900" indent="-342900">
              <a:buFont typeface="+mj-lt"/>
              <a:buAutoNum type="arabicPeriod"/>
            </a:pPr>
            <a:endParaRPr lang="nl-NL" sz="2400" dirty="0">
              <a:solidFill>
                <a:schemeClr val="tx1"/>
              </a:solidFill>
              <a:latin typeface="Roboto"/>
            </a:endParaRPr>
          </a:p>
          <a:p>
            <a:pPr marL="800100" lvl="1" indent="-342900">
              <a:buFont typeface="+mj-lt"/>
              <a:buAutoNum type="arabicPeriod"/>
            </a:pPr>
            <a:endParaRPr lang="nl-NL" sz="1400" dirty="0">
              <a:solidFill>
                <a:schemeClr val="tx1"/>
              </a:solidFill>
              <a:latin typeface="Roboto"/>
            </a:endParaRPr>
          </a:p>
          <a:p>
            <a:pPr marL="800100" lvl="1" indent="-342900">
              <a:buFont typeface="+mj-lt"/>
              <a:buAutoNum type="arabicPeriod"/>
            </a:pPr>
            <a:endParaRPr lang="nl-NL" sz="1400" dirty="0">
              <a:solidFill>
                <a:schemeClr val="tx1"/>
              </a:solidFill>
              <a:latin typeface="Roboto"/>
            </a:endParaRPr>
          </a:p>
          <a:p>
            <a:pPr lvl="1"/>
            <a:endParaRPr lang="nl-NL" sz="1800" dirty="0">
              <a:solidFill>
                <a:schemeClr val="tx1"/>
              </a:solidFill>
              <a:latin typeface="Roboto"/>
            </a:endParaRPr>
          </a:p>
        </p:txBody>
      </p:sp>
      <p:pic>
        <p:nvPicPr>
          <p:cNvPr id="7" name="Afbeelding 6"/>
          <p:cNvPicPr/>
          <p:nvPr/>
        </p:nvPicPr>
        <p:blipFill rotWithShape="1">
          <a:blip r:embed="rId3">
            <a:extLst>
              <a:ext uri="{28A0092B-C50C-407E-A947-70E740481C1C}">
                <a14:useLocalDpi xmlns:a14="http://schemas.microsoft.com/office/drawing/2010/main" val="0"/>
              </a:ext>
            </a:extLst>
          </a:blip>
          <a:srcRect l="16521" r="879"/>
          <a:stretch/>
        </p:blipFill>
        <p:spPr>
          <a:xfrm>
            <a:off x="7016889" y="1335024"/>
            <a:ext cx="5203066" cy="4983102"/>
          </a:xfrm>
          <a:prstGeom prst="rect">
            <a:avLst/>
          </a:prstGeom>
          <a:effectLst/>
        </p:spPr>
      </p:pic>
    </p:spTree>
    <p:extLst>
      <p:ext uri="{BB962C8B-B14F-4D97-AF65-F5344CB8AC3E}">
        <p14:creationId xmlns:p14="http://schemas.microsoft.com/office/powerpoint/2010/main" val="231965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1567948" y="1654147"/>
            <a:ext cx="3651752" cy="2430075"/>
          </a:xfrm>
          <a:prstGeom prst="rect">
            <a:avLst/>
          </a:prstGeom>
        </p:spPr>
      </p:pic>
      <p:pic>
        <p:nvPicPr>
          <p:cNvPr id="7" name="Afbeelding 6"/>
          <p:cNvPicPr>
            <a:picLocks noChangeAspect="1"/>
          </p:cNvPicPr>
          <p:nvPr/>
        </p:nvPicPr>
        <p:blipFill>
          <a:blip r:embed="rId4"/>
          <a:stretch>
            <a:fillRect/>
          </a:stretch>
        </p:blipFill>
        <p:spPr>
          <a:xfrm>
            <a:off x="7711534" y="1654147"/>
            <a:ext cx="3642266" cy="2430075"/>
          </a:xfrm>
          <a:prstGeom prst="rect">
            <a:avLst/>
          </a:prstGeom>
        </p:spPr>
      </p:pic>
      <p:pic>
        <p:nvPicPr>
          <p:cNvPr id="8" name="Afbeelding 7"/>
          <p:cNvPicPr>
            <a:picLocks noChangeAspect="1"/>
          </p:cNvPicPr>
          <p:nvPr/>
        </p:nvPicPr>
        <p:blipFill>
          <a:blip r:embed="rId5"/>
          <a:stretch>
            <a:fillRect/>
          </a:stretch>
        </p:blipFill>
        <p:spPr>
          <a:xfrm>
            <a:off x="4082970" y="4814987"/>
            <a:ext cx="4609618" cy="1920674"/>
          </a:xfrm>
          <a:prstGeom prst="rect">
            <a:avLst/>
          </a:prstGeom>
        </p:spPr>
      </p:pic>
      <p:sp>
        <p:nvSpPr>
          <p:cNvPr id="9" name="Tekstvak 8"/>
          <p:cNvSpPr txBox="1"/>
          <p:nvPr/>
        </p:nvSpPr>
        <p:spPr>
          <a:xfrm>
            <a:off x="1567948" y="4154211"/>
            <a:ext cx="3651752" cy="707886"/>
          </a:xfrm>
          <a:prstGeom prst="rect">
            <a:avLst/>
          </a:prstGeom>
          <a:noFill/>
        </p:spPr>
        <p:txBody>
          <a:bodyPr wrap="square" rtlCol="0">
            <a:spAutoFit/>
          </a:bodyPr>
          <a:lstStyle/>
          <a:p>
            <a:r>
              <a:rPr lang="nl-NL" sz="2000" i="1" dirty="0">
                <a:solidFill>
                  <a:prstClr val="black"/>
                </a:solidFill>
                <a:latin typeface="Roboto"/>
              </a:rPr>
              <a:t>Welke sterktes zie jij voor jezelf?</a:t>
            </a:r>
          </a:p>
        </p:txBody>
      </p:sp>
      <p:sp>
        <p:nvSpPr>
          <p:cNvPr id="10" name="Tekstvak 9"/>
          <p:cNvSpPr txBox="1"/>
          <p:nvPr/>
        </p:nvSpPr>
        <p:spPr>
          <a:xfrm>
            <a:off x="7639050" y="4154211"/>
            <a:ext cx="3590925" cy="400110"/>
          </a:xfrm>
          <a:prstGeom prst="rect">
            <a:avLst/>
          </a:prstGeom>
          <a:noFill/>
        </p:spPr>
        <p:txBody>
          <a:bodyPr wrap="square" rtlCol="0">
            <a:spAutoFit/>
          </a:bodyPr>
          <a:lstStyle/>
          <a:p>
            <a:r>
              <a:rPr lang="nl-NL" sz="2000" i="1" dirty="0">
                <a:solidFill>
                  <a:prstClr val="black"/>
                </a:solidFill>
                <a:latin typeface="Roboto"/>
              </a:rPr>
              <a:t>Welke uitdagingen ervaar jij? </a:t>
            </a:r>
          </a:p>
        </p:txBody>
      </p:sp>
      <p:sp>
        <p:nvSpPr>
          <p:cNvPr id="11" name="Tekstvak 10"/>
          <p:cNvSpPr txBox="1"/>
          <p:nvPr/>
        </p:nvSpPr>
        <p:spPr>
          <a:xfrm>
            <a:off x="4377858" y="5506964"/>
            <a:ext cx="4882829" cy="400110"/>
          </a:xfrm>
          <a:prstGeom prst="rect">
            <a:avLst/>
          </a:prstGeom>
          <a:noFill/>
        </p:spPr>
        <p:txBody>
          <a:bodyPr wrap="square" rtlCol="0">
            <a:spAutoFit/>
          </a:bodyPr>
          <a:lstStyle/>
          <a:p>
            <a:r>
              <a:rPr lang="nl-BE" sz="2000" b="1" i="1" dirty="0">
                <a:solidFill>
                  <a:prstClr val="black"/>
                </a:solidFill>
                <a:latin typeface="Roboto"/>
              </a:rPr>
              <a:t>Waar zou jij nog willen in groeien?</a:t>
            </a:r>
          </a:p>
        </p:txBody>
      </p:sp>
      <p:sp>
        <p:nvSpPr>
          <p:cNvPr id="12" name="Tekstvak 11">
            <a:extLst>
              <a:ext uri="{FF2B5EF4-FFF2-40B4-BE49-F238E27FC236}">
                <a16:creationId xmlns:a16="http://schemas.microsoft.com/office/drawing/2014/main" id="{B0B02231-5404-EC4E-B592-42DD7BE279A3}"/>
              </a:ext>
            </a:extLst>
          </p:cNvPr>
          <p:cNvSpPr txBox="1"/>
          <p:nvPr/>
        </p:nvSpPr>
        <p:spPr>
          <a:xfrm>
            <a:off x="764726" y="288922"/>
            <a:ext cx="9638812" cy="1200329"/>
          </a:xfrm>
          <a:prstGeom prst="rect">
            <a:avLst/>
          </a:prstGeom>
          <a:noFill/>
        </p:spPr>
        <p:txBody>
          <a:bodyPr wrap="square" rtlCol="0">
            <a:spAutoFit/>
          </a:bodyPr>
          <a:lstStyle/>
          <a:p>
            <a:pPr>
              <a:lnSpc>
                <a:spcPct val="90000"/>
              </a:lnSpc>
              <a:spcBef>
                <a:spcPct val="0"/>
              </a:spcBef>
            </a:pPr>
            <a:r>
              <a:rPr lang="nl-NL" sz="3600" b="1" dirty="0">
                <a:solidFill>
                  <a:schemeClr val="tx1">
                    <a:lumMod val="75000"/>
                    <a:lumOff val="25000"/>
                  </a:schemeClr>
                </a:solidFill>
                <a:latin typeface="Roboto"/>
                <a:ea typeface="Poiret One" charset="0"/>
                <a:cs typeface="Poiret One" charset="0"/>
              </a:rPr>
              <a:t>2</a:t>
            </a:r>
            <a:r>
              <a:rPr lang="nl-NL" sz="4000" b="1" dirty="0">
                <a:solidFill>
                  <a:schemeClr val="tx1">
                    <a:lumMod val="75000"/>
                    <a:lumOff val="25000"/>
                  </a:schemeClr>
                </a:solidFill>
                <a:latin typeface="Roboto"/>
                <a:ea typeface="+mj-ea"/>
                <a:cs typeface="+mj-cs"/>
              </a:rPr>
              <a:t>. Competenties voor inclusie onder de loep: springplank naar inclusie</a:t>
            </a:r>
          </a:p>
        </p:txBody>
      </p:sp>
    </p:spTree>
    <p:extLst>
      <p:ext uri="{BB962C8B-B14F-4D97-AF65-F5344CB8AC3E}">
        <p14:creationId xmlns:p14="http://schemas.microsoft.com/office/powerpoint/2010/main" val="264299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0128474" y="1391494"/>
            <a:ext cx="2063526" cy="2063526"/>
          </a:xfrm>
          <a:prstGeom prst="rect">
            <a:avLst/>
          </a:prstGeom>
        </p:spPr>
      </p:pic>
      <p:sp>
        <p:nvSpPr>
          <p:cNvPr id="2" name="Title 1"/>
          <p:cNvSpPr>
            <a:spLocks noGrp="1"/>
          </p:cNvSpPr>
          <p:nvPr>
            <p:ph type="title"/>
          </p:nvPr>
        </p:nvSpPr>
        <p:spPr>
          <a:xfrm>
            <a:off x="838200" y="475989"/>
            <a:ext cx="11353800" cy="1714687"/>
          </a:xfrm>
        </p:spPr>
        <p:txBody>
          <a:bodyPr>
            <a:normAutofit fontScale="90000"/>
          </a:bodyPr>
          <a:lstStyle/>
          <a:p>
            <a:r>
              <a:rPr lang="nl-BE" dirty="0">
                <a:latin typeface="Roboto"/>
              </a:rPr>
              <a:t>2. Competenties voor inclusie onder de loep:</a:t>
            </a:r>
            <a:br>
              <a:rPr lang="nl-BE" dirty="0">
                <a:latin typeface="Roboto"/>
              </a:rPr>
            </a:br>
            <a:r>
              <a:rPr lang="nl-BE" dirty="0">
                <a:latin typeface="Roboto"/>
              </a:rPr>
              <a:t>springplank naar inclusie</a:t>
            </a:r>
            <a:br>
              <a:rPr lang="nl-BE" dirty="0">
                <a:latin typeface="Roboto"/>
              </a:rPr>
            </a:br>
            <a:endParaRPr lang="nl-BE" dirty="0">
              <a:latin typeface="Roboto"/>
            </a:endParaRPr>
          </a:p>
        </p:txBody>
      </p:sp>
      <p:sp>
        <p:nvSpPr>
          <p:cNvPr id="3" name="Content Placeholder 2"/>
          <p:cNvSpPr>
            <a:spLocks noGrp="1"/>
          </p:cNvSpPr>
          <p:nvPr>
            <p:ph idx="1"/>
          </p:nvPr>
        </p:nvSpPr>
        <p:spPr>
          <a:xfrm>
            <a:off x="838200" y="2513016"/>
            <a:ext cx="10953721" cy="4046310"/>
          </a:xfrm>
        </p:spPr>
        <p:txBody>
          <a:bodyPr>
            <a:normAutofit fontScale="92500" lnSpcReduction="20000"/>
          </a:bodyPr>
          <a:lstStyle/>
          <a:p>
            <a:pPr marL="0" indent="0">
              <a:buNone/>
            </a:pPr>
            <a:r>
              <a:rPr lang="nl-NL" sz="2400" dirty="0" err="1">
                <a:latin typeface="Roboto"/>
              </a:rPr>
              <a:t>Potential</a:t>
            </a:r>
            <a:r>
              <a:rPr lang="nl-NL" sz="2400" dirty="0">
                <a:latin typeface="Roboto"/>
              </a:rPr>
              <a:t> vertrekt van wat leerkrachten </a:t>
            </a:r>
            <a:r>
              <a:rPr lang="nl-NL" sz="2400" b="1" dirty="0">
                <a:latin typeface="Roboto"/>
              </a:rPr>
              <a:t>volgens</a:t>
            </a:r>
          </a:p>
          <a:p>
            <a:pPr marL="0" indent="0">
              <a:buNone/>
            </a:pPr>
            <a:r>
              <a:rPr lang="nl-NL" sz="2400" b="1" dirty="0">
                <a:latin typeface="Roboto"/>
              </a:rPr>
              <a:t>wetenschappelijk onderzoek</a:t>
            </a:r>
            <a:r>
              <a:rPr lang="nl-NL" sz="2400" dirty="0">
                <a:latin typeface="Roboto"/>
              </a:rPr>
              <a:t> best doen</a:t>
            </a:r>
          </a:p>
          <a:p>
            <a:pPr marL="0" indent="0">
              <a:buNone/>
            </a:pPr>
            <a:r>
              <a:rPr lang="nl-NL" sz="2400" dirty="0">
                <a:latin typeface="Roboto"/>
              </a:rPr>
              <a:t>om inclusieve leeromgevingen te creëren:</a:t>
            </a:r>
          </a:p>
          <a:p>
            <a:pPr marL="514350" indent="-514350">
              <a:buFont typeface="+mj-lt"/>
              <a:buAutoNum type="arabicParenR"/>
            </a:pPr>
            <a:endParaRPr lang="nl-BE" sz="1600" dirty="0">
              <a:latin typeface="Roboto"/>
            </a:endParaRPr>
          </a:p>
          <a:p>
            <a:pPr marL="514350" indent="-514350">
              <a:buFont typeface="+mj-lt"/>
              <a:buAutoNum type="arabicParenR"/>
            </a:pPr>
            <a:r>
              <a:rPr lang="nl-BE" sz="2400" dirty="0">
                <a:latin typeface="Roboto"/>
              </a:rPr>
              <a:t>De </a:t>
            </a:r>
            <a:r>
              <a:rPr lang="nl-BE" sz="2400" b="1" dirty="0">
                <a:latin typeface="Roboto"/>
              </a:rPr>
              <a:t>diversiteit</a:t>
            </a:r>
            <a:r>
              <a:rPr lang="nl-BE" sz="2400" dirty="0">
                <a:latin typeface="Roboto"/>
              </a:rPr>
              <a:t> van leerlingen (h)erkennen, waarderen en benutten </a:t>
            </a:r>
          </a:p>
          <a:p>
            <a:pPr marL="514350" indent="-514350">
              <a:buFont typeface="+mj-lt"/>
              <a:buAutoNum type="arabicParenR"/>
            </a:pPr>
            <a:r>
              <a:rPr lang="nl-BE" sz="2400" dirty="0">
                <a:latin typeface="Roboto"/>
              </a:rPr>
              <a:t>Inzetten op </a:t>
            </a:r>
            <a:r>
              <a:rPr lang="nl-BE" sz="2400" b="1" dirty="0">
                <a:latin typeface="Roboto"/>
              </a:rPr>
              <a:t>positieve relaties </a:t>
            </a:r>
            <a:r>
              <a:rPr lang="nl-BE" sz="2400" dirty="0">
                <a:latin typeface="Roboto"/>
              </a:rPr>
              <a:t>in een veilig klasklimaat </a:t>
            </a:r>
          </a:p>
          <a:p>
            <a:pPr marL="514350" indent="-514350">
              <a:buFont typeface="+mj-lt"/>
              <a:buAutoNum type="arabicParenR"/>
            </a:pPr>
            <a:r>
              <a:rPr lang="nl-BE" sz="2400" b="1" dirty="0">
                <a:latin typeface="Roboto"/>
              </a:rPr>
              <a:t>Krachtige leerprocessen </a:t>
            </a:r>
            <a:r>
              <a:rPr lang="nl-BE" sz="2400" dirty="0">
                <a:latin typeface="Roboto"/>
              </a:rPr>
              <a:t>ontwerpen in een toegankelijke en flexibele leeromgeving</a:t>
            </a:r>
          </a:p>
          <a:p>
            <a:pPr marL="514350" indent="-514350">
              <a:buFont typeface="+mj-lt"/>
              <a:buAutoNum type="arabicParenR"/>
            </a:pPr>
            <a:r>
              <a:rPr lang="nl-BE" sz="2400" b="1" dirty="0">
                <a:latin typeface="Roboto"/>
              </a:rPr>
              <a:t>Samenwerken</a:t>
            </a:r>
            <a:r>
              <a:rPr lang="nl-BE" sz="2400" dirty="0">
                <a:latin typeface="Roboto"/>
              </a:rPr>
              <a:t> met diverse actoren</a:t>
            </a:r>
          </a:p>
          <a:p>
            <a:pPr marL="514350" indent="-514350">
              <a:buFont typeface="+mj-lt"/>
              <a:buAutoNum type="arabicParenR"/>
            </a:pPr>
            <a:r>
              <a:rPr lang="nl-BE" sz="2400" dirty="0">
                <a:latin typeface="Roboto"/>
              </a:rPr>
              <a:t>Doelgericht en actief aan de </a:t>
            </a:r>
            <a:r>
              <a:rPr lang="nl-BE" sz="2400" b="1" dirty="0">
                <a:latin typeface="Roboto"/>
              </a:rPr>
              <a:t>eigen</a:t>
            </a:r>
            <a:r>
              <a:rPr lang="nl-BE" sz="2400" dirty="0">
                <a:latin typeface="Roboto"/>
              </a:rPr>
              <a:t> </a:t>
            </a:r>
            <a:r>
              <a:rPr lang="nl-BE" sz="2400" b="1" dirty="0">
                <a:latin typeface="Roboto"/>
              </a:rPr>
              <a:t>professionele ontwikkeling </a:t>
            </a:r>
            <a:r>
              <a:rPr lang="nl-BE" sz="2400" dirty="0">
                <a:latin typeface="Roboto"/>
              </a:rPr>
              <a:t>werken</a:t>
            </a:r>
          </a:p>
          <a:p>
            <a:pPr marL="0" indent="0">
              <a:buNone/>
            </a:pPr>
            <a:endParaRPr lang="nl-NL" sz="2400" dirty="0">
              <a:latin typeface="Roboto"/>
              <a:hlinkClick r:id="rId4"/>
            </a:endParaRPr>
          </a:p>
          <a:p>
            <a:pPr marL="0" indent="0">
              <a:buNone/>
            </a:pPr>
            <a:r>
              <a:rPr lang="nl-NL" sz="2400" dirty="0">
                <a:latin typeface="Roboto"/>
                <a:hlinkClick r:id="rId4"/>
              </a:rPr>
              <a:t>www.kenniscentrumpotential.be</a:t>
            </a:r>
            <a:endParaRPr lang="nl-NL" sz="2400" dirty="0">
              <a:latin typeface="Roboto"/>
            </a:endParaRPr>
          </a:p>
          <a:p>
            <a:pPr marL="0" indent="0">
              <a:buNone/>
            </a:pPr>
            <a:endParaRPr lang="nl-BE" sz="2400" dirty="0">
              <a:latin typeface="Roboto"/>
            </a:endParaRPr>
          </a:p>
        </p:txBody>
      </p:sp>
    </p:spTree>
    <p:extLst>
      <p:ext uri="{BB962C8B-B14F-4D97-AF65-F5344CB8AC3E}">
        <p14:creationId xmlns:p14="http://schemas.microsoft.com/office/powerpoint/2010/main" val="831212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669" y="0"/>
            <a:ext cx="11190890" cy="1485736"/>
          </a:xfrm>
        </p:spPr>
        <p:txBody>
          <a:bodyPr>
            <a:normAutofit/>
          </a:bodyPr>
          <a:lstStyle/>
          <a:p>
            <a:r>
              <a:rPr lang="nl-NL" sz="3200" dirty="0">
                <a:latin typeface="Roboto"/>
              </a:rPr>
              <a:t>2. Competenties voor inclusie onder de loep:</a:t>
            </a:r>
            <a:br>
              <a:rPr lang="nl-NL" sz="3200" dirty="0">
                <a:latin typeface="Roboto"/>
              </a:rPr>
            </a:br>
            <a:r>
              <a:rPr lang="nl-NL" sz="3200" dirty="0">
                <a:latin typeface="Roboto"/>
              </a:rPr>
              <a:t>verbreding en verdieping basiscompetenties van de leraar</a:t>
            </a:r>
          </a:p>
        </p:txBody>
      </p:sp>
      <p:graphicFrame>
        <p:nvGraphicFramePr>
          <p:cNvPr id="4" name="Tijdelijke aanduiding voor inhoud 3"/>
          <p:cNvGraphicFramePr>
            <a:graphicFrameLocks noGrp="1"/>
          </p:cNvGraphicFramePr>
          <p:nvPr>
            <p:ph sz="half" idx="1"/>
            <p:extLst>
              <p:ext uri="{D42A27DB-BD31-4B8C-83A1-F6EECF244321}">
                <p14:modId xmlns:p14="http://schemas.microsoft.com/office/powerpoint/2010/main" val="3097701009"/>
              </p:ext>
            </p:extLst>
          </p:nvPr>
        </p:nvGraphicFramePr>
        <p:xfrm>
          <a:off x="533400" y="1690688"/>
          <a:ext cx="4622800" cy="4771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Tijdelijke aanduiding voor inhoud 6"/>
          <p:cNvGraphicFramePr>
            <a:graphicFrameLocks noGrp="1"/>
          </p:cNvGraphicFramePr>
          <p:nvPr>
            <p:ph sz="half" idx="2"/>
            <p:extLst>
              <p:ext uri="{D42A27DB-BD31-4B8C-83A1-F6EECF244321}">
                <p14:modId xmlns:p14="http://schemas.microsoft.com/office/powerpoint/2010/main" val="37182803"/>
              </p:ext>
            </p:extLst>
          </p:nvPr>
        </p:nvGraphicFramePr>
        <p:xfrm>
          <a:off x="6172200" y="1825624"/>
          <a:ext cx="4648200" cy="46361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2146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130109"/>
            <a:ext cx="11093605" cy="1325563"/>
          </a:xfrm>
        </p:spPr>
        <p:txBody>
          <a:bodyPr>
            <a:normAutofit fontScale="90000"/>
          </a:bodyPr>
          <a:lstStyle/>
          <a:p>
            <a:r>
              <a:rPr lang="nl-NL" dirty="0">
                <a:latin typeface="Roboto"/>
              </a:rPr>
              <a:t>2. Competenties voor inclusie onder de loep</a:t>
            </a:r>
            <a:r>
              <a:rPr lang="nl-BE" dirty="0">
                <a:latin typeface="Roboto"/>
              </a:rPr>
              <a:t>: leervraag of doel om inclusiever te werken</a:t>
            </a:r>
            <a:endParaRPr lang="nl-NL" dirty="0">
              <a:latin typeface="Roboto"/>
            </a:endParaRPr>
          </a:p>
        </p:txBody>
      </p:sp>
      <p:pic>
        <p:nvPicPr>
          <p:cNvPr id="3" name="Afbeelding 2"/>
          <p:cNvPicPr>
            <a:picLocks noChangeAspect="1"/>
          </p:cNvPicPr>
          <p:nvPr/>
        </p:nvPicPr>
        <p:blipFill>
          <a:blip r:embed="rId3"/>
          <a:stretch>
            <a:fillRect/>
          </a:stretch>
        </p:blipFill>
        <p:spPr>
          <a:xfrm>
            <a:off x="1567947" y="1654147"/>
            <a:ext cx="2632577" cy="1751860"/>
          </a:xfrm>
          <a:prstGeom prst="rect">
            <a:avLst/>
          </a:prstGeom>
        </p:spPr>
      </p:pic>
      <p:pic>
        <p:nvPicPr>
          <p:cNvPr id="5" name="Afbeelding 4"/>
          <p:cNvPicPr>
            <a:picLocks noChangeAspect="1"/>
          </p:cNvPicPr>
          <p:nvPr/>
        </p:nvPicPr>
        <p:blipFill>
          <a:blip r:embed="rId4"/>
          <a:stretch>
            <a:fillRect/>
          </a:stretch>
        </p:blipFill>
        <p:spPr>
          <a:xfrm>
            <a:off x="8810142" y="1678211"/>
            <a:ext cx="2781300" cy="1855649"/>
          </a:xfrm>
          <a:prstGeom prst="rect">
            <a:avLst/>
          </a:prstGeom>
        </p:spPr>
      </p:pic>
      <p:pic>
        <p:nvPicPr>
          <p:cNvPr id="6" name="Afbeelding 5"/>
          <p:cNvPicPr>
            <a:picLocks noChangeAspect="1"/>
          </p:cNvPicPr>
          <p:nvPr/>
        </p:nvPicPr>
        <p:blipFill>
          <a:blip r:embed="rId5"/>
          <a:stretch>
            <a:fillRect/>
          </a:stretch>
        </p:blipFill>
        <p:spPr>
          <a:xfrm>
            <a:off x="4082970" y="4814987"/>
            <a:ext cx="4609618" cy="1920674"/>
          </a:xfrm>
          <a:prstGeom prst="rect">
            <a:avLst/>
          </a:prstGeom>
        </p:spPr>
      </p:pic>
      <p:sp>
        <p:nvSpPr>
          <p:cNvPr id="12" name="Toelichting met pijl in vier richtingen 11"/>
          <p:cNvSpPr/>
          <p:nvPr/>
        </p:nvSpPr>
        <p:spPr>
          <a:xfrm>
            <a:off x="4200524" y="1368203"/>
            <a:ext cx="4609618" cy="3465288"/>
          </a:xfrm>
          <a:prstGeom prst="quadArrowCallout">
            <a:avLst/>
          </a:prstGeom>
          <a:ln/>
        </p:spPr>
        <p:style>
          <a:lnRef idx="2">
            <a:schemeClr val="dk1"/>
          </a:lnRef>
          <a:fillRef idx="1">
            <a:schemeClr val="lt1"/>
          </a:fillRef>
          <a:effectRef idx="0">
            <a:schemeClr val="dk1"/>
          </a:effectRef>
          <a:fontRef idx="minor">
            <a:schemeClr val="dk1"/>
          </a:fontRef>
        </p:style>
        <p:txBody>
          <a:bodyPr rtlCol="0" anchor="ctr"/>
          <a:lstStyle/>
          <a:p>
            <a:pPr marL="285750" indent="-285750" algn="ctr">
              <a:buFont typeface="Arial" charset="0"/>
              <a:buChar char="•"/>
            </a:pPr>
            <a:r>
              <a:rPr lang="nl-NL" dirty="0">
                <a:latin typeface="Roboto"/>
              </a:rPr>
              <a:t>Hoe was het om dit te doen?</a:t>
            </a:r>
          </a:p>
          <a:p>
            <a:pPr marL="285750" indent="-285750" algn="ctr">
              <a:buFont typeface="Arial" charset="0"/>
              <a:buChar char="•"/>
            </a:pPr>
            <a:r>
              <a:rPr lang="nl-NL" dirty="0">
                <a:latin typeface="Roboto"/>
              </a:rPr>
              <a:t>Welke leervraag of doel heb je voor ogen?</a:t>
            </a:r>
          </a:p>
        </p:txBody>
      </p:sp>
      <p:sp>
        <p:nvSpPr>
          <p:cNvPr id="9" name="Tekstvak 8">
            <a:extLst>
              <a:ext uri="{FF2B5EF4-FFF2-40B4-BE49-F238E27FC236}">
                <a16:creationId xmlns:a16="http://schemas.microsoft.com/office/drawing/2014/main" id="{83AEA86E-CB23-B848-8B66-9B8744804B49}"/>
              </a:ext>
            </a:extLst>
          </p:cNvPr>
          <p:cNvSpPr txBox="1"/>
          <p:nvPr/>
        </p:nvSpPr>
        <p:spPr>
          <a:xfrm>
            <a:off x="1221107" y="3604482"/>
            <a:ext cx="3651752" cy="707886"/>
          </a:xfrm>
          <a:prstGeom prst="rect">
            <a:avLst/>
          </a:prstGeom>
          <a:noFill/>
        </p:spPr>
        <p:txBody>
          <a:bodyPr wrap="square" rtlCol="0">
            <a:spAutoFit/>
          </a:bodyPr>
          <a:lstStyle/>
          <a:p>
            <a:r>
              <a:rPr lang="nl-NL" sz="2000" i="1" dirty="0">
                <a:solidFill>
                  <a:prstClr val="black"/>
                </a:solidFill>
                <a:latin typeface="Roboto"/>
              </a:rPr>
              <a:t>Welke sterktes zie jij voor jezelf?</a:t>
            </a:r>
          </a:p>
        </p:txBody>
      </p:sp>
      <p:sp>
        <p:nvSpPr>
          <p:cNvPr id="10" name="Tekstvak 9">
            <a:extLst>
              <a:ext uri="{FF2B5EF4-FFF2-40B4-BE49-F238E27FC236}">
                <a16:creationId xmlns:a16="http://schemas.microsoft.com/office/drawing/2014/main" id="{47483869-920A-6E48-813E-AF2B58285C9F}"/>
              </a:ext>
            </a:extLst>
          </p:cNvPr>
          <p:cNvSpPr txBox="1"/>
          <p:nvPr/>
        </p:nvSpPr>
        <p:spPr>
          <a:xfrm>
            <a:off x="8167687" y="3708271"/>
            <a:ext cx="3590925" cy="400110"/>
          </a:xfrm>
          <a:prstGeom prst="rect">
            <a:avLst/>
          </a:prstGeom>
          <a:noFill/>
        </p:spPr>
        <p:txBody>
          <a:bodyPr wrap="square" rtlCol="0">
            <a:spAutoFit/>
          </a:bodyPr>
          <a:lstStyle/>
          <a:p>
            <a:r>
              <a:rPr lang="nl-NL" sz="2000" i="1" dirty="0">
                <a:solidFill>
                  <a:prstClr val="black"/>
                </a:solidFill>
                <a:latin typeface="Roboto"/>
              </a:rPr>
              <a:t>Welke uitdagingen ervaar jij? </a:t>
            </a:r>
          </a:p>
        </p:txBody>
      </p:sp>
      <p:sp>
        <p:nvSpPr>
          <p:cNvPr id="11" name="Tekstvak 10">
            <a:extLst>
              <a:ext uri="{FF2B5EF4-FFF2-40B4-BE49-F238E27FC236}">
                <a16:creationId xmlns:a16="http://schemas.microsoft.com/office/drawing/2014/main" id="{14049242-61F5-5A45-97DA-32060AC82413}"/>
              </a:ext>
            </a:extLst>
          </p:cNvPr>
          <p:cNvSpPr txBox="1"/>
          <p:nvPr/>
        </p:nvSpPr>
        <p:spPr>
          <a:xfrm>
            <a:off x="4377858" y="5506964"/>
            <a:ext cx="4882829" cy="400110"/>
          </a:xfrm>
          <a:prstGeom prst="rect">
            <a:avLst/>
          </a:prstGeom>
          <a:noFill/>
        </p:spPr>
        <p:txBody>
          <a:bodyPr wrap="square" rtlCol="0">
            <a:spAutoFit/>
          </a:bodyPr>
          <a:lstStyle/>
          <a:p>
            <a:r>
              <a:rPr lang="nl-BE" sz="2000" b="1" i="1" dirty="0">
                <a:solidFill>
                  <a:prstClr val="black"/>
                </a:solidFill>
                <a:latin typeface="Roboto"/>
              </a:rPr>
              <a:t>Waar zou jij nog willen in groeien?</a:t>
            </a:r>
          </a:p>
        </p:txBody>
      </p:sp>
    </p:spTree>
    <p:extLst>
      <p:ext uri="{BB962C8B-B14F-4D97-AF65-F5344CB8AC3E}">
        <p14:creationId xmlns:p14="http://schemas.microsoft.com/office/powerpoint/2010/main" val="4024696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4129" y="585216"/>
            <a:ext cx="5062511" cy="1499616"/>
          </a:xfrm>
        </p:spPr>
        <p:txBody>
          <a:bodyPr>
            <a:normAutofit/>
          </a:bodyPr>
          <a:lstStyle/>
          <a:p>
            <a:r>
              <a:rPr lang="nl-NL" dirty="0">
                <a:solidFill>
                  <a:prstClr val="black">
                    <a:lumMod val="75000"/>
                    <a:lumOff val="25000"/>
                  </a:prstClr>
                </a:solidFill>
              </a:rPr>
              <a:t>Inhoud</a:t>
            </a:r>
            <a:endParaRPr lang="nl-NL" sz="4100" dirty="0">
              <a:latin typeface="Roboto"/>
              <a:ea typeface="Poiret One" charset="0"/>
              <a:cs typeface="Poiret One" charset="0"/>
            </a:endParaRPr>
          </a:p>
        </p:txBody>
      </p:sp>
      <p:sp>
        <p:nvSpPr>
          <p:cNvPr id="3" name="Tijdelijke aanduiding voor inhoud 2"/>
          <p:cNvSpPr>
            <a:spLocks noGrp="1"/>
          </p:cNvSpPr>
          <p:nvPr>
            <p:ph idx="1"/>
          </p:nvPr>
        </p:nvSpPr>
        <p:spPr>
          <a:xfrm>
            <a:off x="762000" y="2298269"/>
            <a:ext cx="6254885" cy="4426996"/>
          </a:xfrm>
        </p:spPr>
        <p:txBody>
          <a:bodyPr>
            <a:normAutofit/>
          </a:bodyPr>
          <a:lstStyle/>
          <a:p>
            <a:pPr marL="342900" indent="-342900">
              <a:buFont typeface="+mj-lt"/>
              <a:buAutoNum type="arabicPeriod"/>
            </a:pPr>
            <a:endParaRPr lang="nl-NL" sz="1800" dirty="0">
              <a:solidFill>
                <a:schemeClr val="bg1"/>
              </a:solidFill>
              <a:latin typeface="Roboto"/>
            </a:endParaRPr>
          </a:p>
          <a:p>
            <a:pPr marL="800100" lvl="1" indent="-342900">
              <a:lnSpc>
                <a:spcPct val="100000"/>
              </a:lnSpc>
              <a:buFont typeface="+mj-lt"/>
              <a:buAutoNum type="arabicPeriod"/>
            </a:pPr>
            <a:r>
              <a:rPr lang="nl-NL" sz="3200" dirty="0">
                <a:solidFill>
                  <a:schemeClr val="tx1"/>
                </a:solidFill>
                <a:latin typeface="Roboto"/>
              </a:rPr>
              <a:t>Iedereen heeft groeipotentieel</a:t>
            </a:r>
          </a:p>
          <a:p>
            <a:pPr marL="800100" lvl="1" indent="-342900">
              <a:lnSpc>
                <a:spcPct val="100000"/>
              </a:lnSpc>
              <a:buFont typeface="+mj-lt"/>
              <a:buAutoNum type="arabicPeriod"/>
            </a:pPr>
            <a:r>
              <a:rPr lang="nl-NL" sz="3200" dirty="0">
                <a:solidFill>
                  <a:schemeClr val="tx1"/>
                </a:solidFill>
                <a:latin typeface="Roboto"/>
              </a:rPr>
              <a:t>Competenties voor inclusie onder de loep</a:t>
            </a:r>
          </a:p>
          <a:p>
            <a:pPr marL="800100" lvl="1" indent="-342900">
              <a:lnSpc>
                <a:spcPct val="100000"/>
              </a:lnSpc>
              <a:buFont typeface="+mj-lt"/>
              <a:buAutoNum type="arabicPeriod"/>
            </a:pPr>
            <a:r>
              <a:rPr lang="nl-NL" sz="3200" dirty="0">
                <a:solidFill>
                  <a:schemeClr val="tx2"/>
                </a:solidFill>
                <a:latin typeface="Roboto"/>
              </a:rPr>
              <a:t>Een inclusieve bril: dromen over verandering</a:t>
            </a:r>
          </a:p>
          <a:p>
            <a:pPr marL="342900" indent="-342900">
              <a:buFont typeface="+mj-lt"/>
              <a:buAutoNum type="arabicPeriod"/>
            </a:pPr>
            <a:endParaRPr lang="nl-NL" sz="2400" dirty="0">
              <a:solidFill>
                <a:schemeClr val="tx2"/>
              </a:solidFill>
              <a:latin typeface="Roboto"/>
            </a:endParaRPr>
          </a:p>
          <a:p>
            <a:pPr marL="342900" indent="-342900">
              <a:buFont typeface="+mj-lt"/>
              <a:buAutoNum type="arabicPeriod"/>
            </a:pPr>
            <a:endParaRPr lang="nl-NL" sz="2400" dirty="0">
              <a:solidFill>
                <a:schemeClr val="tx2"/>
              </a:solidFill>
              <a:latin typeface="Roboto"/>
            </a:endParaRPr>
          </a:p>
          <a:p>
            <a:pPr marL="800100" lvl="1" indent="-342900">
              <a:buFont typeface="+mj-lt"/>
              <a:buAutoNum type="arabicPeriod"/>
            </a:pPr>
            <a:endParaRPr lang="nl-NL" sz="1400" dirty="0">
              <a:latin typeface="Roboto"/>
            </a:endParaRPr>
          </a:p>
          <a:p>
            <a:pPr marL="800100" lvl="1" indent="-342900">
              <a:buFont typeface="+mj-lt"/>
              <a:buAutoNum type="arabicPeriod"/>
            </a:pPr>
            <a:endParaRPr lang="nl-NL" sz="1400" dirty="0">
              <a:latin typeface="Roboto"/>
            </a:endParaRPr>
          </a:p>
          <a:p>
            <a:pPr lvl="1"/>
            <a:endParaRPr lang="nl-NL" sz="1800" dirty="0">
              <a:solidFill>
                <a:srgbClr val="FFFFFF"/>
              </a:solidFill>
              <a:latin typeface="Roboto"/>
            </a:endParaRPr>
          </a:p>
        </p:txBody>
      </p:sp>
      <p:pic>
        <p:nvPicPr>
          <p:cNvPr id="7" name="Afbeelding 6"/>
          <p:cNvPicPr/>
          <p:nvPr/>
        </p:nvPicPr>
        <p:blipFill rotWithShape="1">
          <a:blip r:embed="rId3">
            <a:extLst>
              <a:ext uri="{28A0092B-C50C-407E-A947-70E740481C1C}">
                <a14:useLocalDpi xmlns:a14="http://schemas.microsoft.com/office/drawing/2010/main" val="0"/>
              </a:ext>
            </a:extLst>
          </a:blip>
          <a:srcRect l="16521" r="879"/>
          <a:stretch/>
        </p:blipFill>
        <p:spPr>
          <a:xfrm>
            <a:off x="7016889" y="1335024"/>
            <a:ext cx="5203066" cy="4983102"/>
          </a:xfrm>
          <a:prstGeom prst="rect">
            <a:avLst/>
          </a:prstGeom>
          <a:effectLst/>
        </p:spPr>
      </p:pic>
    </p:spTree>
    <p:extLst>
      <p:ext uri="{BB962C8B-B14F-4D97-AF65-F5344CB8AC3E}">
        <p14:creationId xmlns:p14="http://schemas.microsoft.com/office/powerpoint/2010/main" val="2342363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5051" y="226229"/>
            <a:ext cx="11049000" cy="1915088"/>
          </a:xfrm>
        </p:spPr>
        <p:txBody>
          <a:bodyPr>
            <a:normAutofit/>
          </a:bodyPr>
          <a:lstStyle/>
          <a:p>
            <a:r>
              <a:rPr lang="nl-NL" dirty="0">
                <a:latin typeface="Roboto"/>
              </a:rPr>
              <a:t>3. Een inclusieve bril: wat kleurt onze kijk op inclusie?</a:t>
            </a:r>
          </a:p>
        </p:txBody>
      </p:sp>
      <p:sp>
        <p:nvSpPr>
          <p:cNvPr id="3" name="Tekstvak 2"/>
          <p:cNvSpPr txBox="1"/>
          <p:nvPr/>
        </p:nvSpPr>
        <p:spPr>
          <a:xfrm>
            <a:off x="1223718" y="2099909"/>
            <a:ext cx="5868365" cy="3785652"/>
          </a:xfrm>
          <a:prstGeom prst="rect">
            <a:avLst/>
          </a:prstGeom>
          <a:noFill/>
        </p:spPr>
        <p:txBody>
          <a:bodyPr wrap="square" rtlCol="0">
            <a:spAutoFit/>
          </a:bodyPr>
          <a:lstStyle/>
          <a:p>
            <a:r>
              <a:rPr lang="nl-NL" sz="2400" dirty="0">
                <a:latin typeface="Roboto"/>
              </a:rPr>
              <a:t>Verschillende perspectieven </a:t>
            </a:r>
          </a:p>
          <a:p>
            <a:endParaRPr lang="nl-NL" sz="2400" dirty="0">
              <a:latin typeface="Roboto"/>
            </a:endParaRPr>
          </a:p>
          <a:p>
            <a:pPr marL="800100" lvl="1" indent="-342900">
              <a:buFont typeface="+mj-lt"/>
              <a:buAutoNum type="arabicPeriod"/>
            </a:pPr>
            <a:r>
              <a:rPr lang="nl-NL" sz="2400" dirty="0">
                <a:latin typeface="Roboto"/>
              </a:rPr>
              <a:t>Als persoon</a:t>
            </a:r>
          </a:p>
          <a:p>
            <a:pPr marL="800100" lvl="1" indent="-342900">
              <a:buFont typeface="+mj-lt"/>
              <a:buAutoNum type="arabicPeriod"/>
            </a:pPr>
            <a:endParaRPr lang="nl-NL" sz="2400" dirty="0">
              <a:latin typeface="Roboto"/>
            </a:endParaRPr>
          </a:p>
          <a:p>
            <a:pPr marL="800100" lvl="1" indent="-342900">
              <a:buFont typeface="+mj-lt"/>
              <a:buAutoNum type="arabicPeriod"/>
            </a:pPr>
            <a:r>
              <a:rPr lang="nl-NL" sz="2400" dirty="0">
                <a:latin typeface="Roboto"/>
              </a:rPr>
              <a:t>Als leerkracht in de klas</a:t>
            </a:r>
          </a:p>
          <a:p>
            <a:pPr marL="800100" lvl="1" indent="-342900">
              <a:buFont typeface="+mj-lt"/>
              <a:buAutoNum type="arabicPeriod"/>
            </a:pPr>
            <a:endParaRPr lang="nl-NL" sz="2400" dirty="0">
              <a:latin typeface="Roboto"/>
            </a:endParaRPr>
          </a:p>
          <a:p>
            <a:pPr marL="800100" lvl="1" indent="-342900">
              <a:buFont typeface="+mj-lt"/>
              <a:buAutoNum type="arabicPeriod"/>
            </a:pPr>
            <a:r>
              <a:rPr lang="nl-NL" sz="2400" dirty="0">
                <a:latin typeface="Roboto"/>
              </a:rPr>
              <a:t>Als team</a:t>
            </a:r>
          </a:p>
          <a:p>
            <a:pPr marL="800100" lvl="1" indent="-342900">
              <a:buFont typeface="+mj-lt"/>
              <a:buAutoNum type="arabicPeriod"/>
            </a:pPr>
            <a:endParaRPr lang="nl-NL" sz="2400" dirty="0">
              <a:latin typeface="Roboto"/>
            </a:endParaRPr>
          </a:p>
          <a:p>
            <a:pPr marL="800100" lvl="1" indent="-342900">
              <a:buFont typeface="+mj-lt"/>
              <a:buAutoNum type="arabicPeriod"/>
            </a:pPr>
            <a:r>
              <a:rPr lang="nl-NL" sz="2400" dirty="0">
                <a:latin typeface="Roboto"/>
              </a:rPr>
              <a:t>Als school in de samenleving</a:t>
            </a:r>
          </a:p>
          <a:p>
            <a:pPr marL="800100" lvl="1" indent="-342900">
              <a:buFont typeface="+mj-lt"/>
              <a:buAutoNum type="arabicPeriod"/>
            </a:pPr>
            <a:endParaRPr lang="nl-NL" sz="2400" dirty="0">
              <a:latin typeface="Roboto"/>
            </a:endParaRPr>
          </a:p>
        </p:txBody>
      </p:sp>
      <p:pic>
        <p:nvPicPr>
          <p:cNvPr id="4" name="Afbeelding 3">
            <a:extLst>
              <a:ext uri="{FF2B5EF4-FFF2-40B4-BE49-F238E27FC236}">
                <a16:creationId xmlns:a16="http://schemas.microsoft.com/office/drawing/2014/main" id="{141DB02F-52EF-9F4B-82BE-C305BC24366E}"/>
              </a:ext>
            </a:extLst>
          </p:cNvPr>
          <p:cNvPicPr>
            <a:picLocks noChangeAspect="1"/>
          </p:cNvPicPr>
          <p:nvPr/>
        </p:nvPicPr>
        <p:blipFill>
          <a:blip r:embed="rId3"/>
          <a:stretch>
            <a:fillRect/>
          </a:stretch>
        </p:blipFill>
        <p:spPr>
          <a:xfrm>
            <a:off x="7868191" y="2141317"/>
            <a:ext cx="2728304" cy="2728304"/>
          </a:xfrm>
          <a:prstGeom prst="rect">
            <a:avLst/>
          </a:prstGeom>
        </p:spPr>
      </p:pic>
    </p:spTree>
    <p:extLst>
      <p:ext uri="{BB962C8B-B14F-4D97-AF65-F5344CB8AC3E}">
        <p14:creationId xmlns:p14="http://schemas.microsoft.com/office/powerpoint/2010/main" val="302986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Schermafbeelding 2015-10-26 om 22.22.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66631"/>
            <a:ext cx="9144000" cy="2888014"/>
          </a:xfrm>
          <a:prstGeom prst="rect">
            <a:avLst/>
          </a:prstGeom>
        </p:spPr>
      </p:pic>
      <p:sp>
        <p:nvSpPr>
          <p:cNvPr id="2" name="Tekstvak 1"/>
          <p:cNvSpPr txBox="1"/>
          <p:nvPr/>
        </p:nvSpPr>
        <p:spPr>
          <a:xfrm>
            <a:off x="3821372" y="4154645"/>
            <a:ext cx="4110100" cy="369332"/>
          </a:xfrm>
          <a:prstGeom prst="rect">
            <a:avLst/>
          </a:prstGeom>
          <a:noFill/>
        </p:spPr>
        <p:txBody>
          <a:bodyPr wrap="none" rtlCol="0">
            <a:spAutoFit/>
          </a:bodyPr>
          <a:lstStyle/>
          <a:p>
            <a:r>
              <a:rPr lang="nl-NL" b="1" dirty="0">
                <a:latin typeface="+mj-lt"/>
              </a:rPr>
              <a:t>Met dank aan en gefinancierd door VLAIO</a:t>
            </a:r>
            <a:endParaRPr lang="nl-BE" b="1" dirty="0">
              <a:latin typeface="+mj-lt"/>
            </a:endParaRP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443" y="4657001"/>
            <a:ext cx="6761959" cy="1582299"/>
          </a:xfrm>
          <a:prstGeom prst="rect">
            <a:avLst/>
          </a:prstGeom>
        </p:spPr>
      </p:pic>
      <p:sp>
        <p:nvSpPr>
          <p:cNvPr id="3" name="Tekstvak 2">
            <a:extLst>
              <a:ext uri="{FF2B5EF4-FFF2-40B4-BE49-F238E27FC236}">
                <a16:creationId xmlns:a16="http://schemas.microsoft.com/office/drawing/2014/main" id="{58E62DED-2E11-40AA-B458-70BD5D437939}"/>
              </a:ext>
            </a:extLst>
          </p:cNvPr>
          <p:cNvSpPr txBox="1"/>
          <p:nvPr/>
        </p:nvSpPr>
        <p:spPr>
          <a:xfrm>
            <a:off x="1105469" y="764275"/>
            <a:ext cx="5817618" cy="769441"/>
          </a:xfrm>
          <a:prstGeom prst="rect">
            <a:avLst/>
          </a:prstGeom>
          <a:noFill/>
        </p:spPr>
        <p:txBody>
          <a:bodyPr wrap="none" rtlCol="0">
            <a:spAutoFit/>
          </a:bodyPr>
          <a:lstStyle/>
          <a:p>
            <a:r>
              <a:rPr lang="nl-BE" sz="4400" b="1" dirty="0">
                <a:latin typeface="Roboto" pitchFamily="2" charset="0"/>
                <a:ea typeface="Roboto" pitchFamily="2" charset="0"/>
              </a:rPr>
              <a:t>Partners van </a:t>
            </a:r>
            <a:r>
              <a:rPr lang="nl-BE" sz="4400" b="1" dirty="0" err="1">
                <a:latin typeface="Roboto" pitchFamily="2" charset="0"/>
                <a:ea typeface="Roboto" pitchFamily="2" charset="0"/>
              </a:rPr>
              <a:t>Potential</a:t>
            </a:r>
            <a:endParaRPr lang="nl-BE" sz="4400" b="1" dirty="0">
              <a:latin typeface="Roboto" pitchFamily="2" charset="0"/>
              <a:ea typeface="Roboto" pitchFamily="2" charset="0"/>
            </a:endParaRPr>
          </a:p>
        </p:txBody>
      </p:sp>
    </p:spTree>
    <p:extLst>
      <p:ext uri="{BB962C8B-B14F-4D97-AF65-F5344CB8AC3E}">
        <p14:creationId xmlns:p14="http://schemas.microsoft.com/office/powerpoint/2010/main" val="4265244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767" y="-209549"/>
            <a:ext cx="10323799" cy="1915088"/>
          </a:xfrm>
        </p:spPr>
        <p:txBody>
          <a:bodyPr>
            <a:normAutofit/>
          </a:bodyPr>
          <a:lstStyle/>
          <a:p>
            <a:r>
              <a:rPr lang="nl-NL" dirty="0">
                <a:latin typeface="Roboto"/>
              </a:rPr>
              <a:t>3. Een inclusieve bril: onze kijk op inclusie</a:t>
            </a:r>
          </a:p>
        </p:txBody>
      </p:sp>
      <p:sp>
        <p:nvSpPr>
          <p:cNvPr id="3" name="Tekstvak 2"/>
          <p:cNvSpPr txBox="1"/>
          <p:nvPr/>
        </p:nvSpPr>
        <p:spPr>
          <a:xfrm>
            <a:off x="647008" y="1371600"/>
            <a:ext cx="11544991" cy="5074531"/>
          </a:xfrm>
          <a:prstGeom prst="rect">
            <a:avLst/>
          </a:prstGeom>
          <a:noFill/>
        </p:spPr>
        <p:txBody>
          <a:bodyPr wrap="square" rtlCol="0">
            <a:spAutoFit/>
          </a:bodyPr>
          <a:lstStyle/>
          <a:p>
            <a:pPr marL="342900" indent="-342900">
              <a:buFont typeface="+mj-lt"/>
              <a:buAutoNum type="arabicPeriod"/>
            </a:pPr>
            <a:r>
              <a:rPr lang="nl-NL" sz="2400" dirty="0">
                <a:latin typeface="Roboto"/>
              </a:rPr>
              <a:t>Een inclusieve kijk</a:t>
            </a:r>
          </a:p>
          <a:p>
            <a:pPr marL="742950" lvl="1" indent="-285750" algn="just">
              <a:lnSpc>
                <a:spcPct val="107000"/>
              </a:lnSpc>
              <a:spcAft>
                <a:spcPts val="0"/>
              </a:spcAft>
              <a:buFont typeface="Arial" panose="020B0604020202020204" pitchFamily="34" charset="0"/>
              <a:buChar char="•"/>
              <a:tabLst>
                <a:tab pos="685800" algn="l"/>
              </a:tabLst>
            </a:pPr>
            <a:r>
              <a:rPr lang="nl-BE" sz="2400" dirty="0">
                <a:latin typeface="Calibri" panose="020F0502020204030204" pitchFamily="34" charset="0"/>
                <a:ea typeface="Calibri" panose="020F0502020204030204" pitchFamily="34" charset="0"/>
                <a:cs typeface="Calibri" panose="020F0502020204030204" pitchFamily="34" charset="0"/>
              </a:rPr>
              <a:t>Hoe kijken wij naar een inclusieve leeromgeving? </a:t>
            </a:r>
          </a:p>
          <a:p>
            <a:pPr marL="742950" lvl="1" indent="-285750" algn="just">
              <a:lnSpc>
                <a:spcPct val="107000"/>
              </a:lnSpc>
              <a:spcAft>
                <a:spcPts val="0"/>
              </a:spcAft>
              <a:buFont typeface="Arial" panose="020B0604020202020204" pitchFamily="34" charset="0"/>
              <a:buChar char="•"/>
              <a:tabLst>
                <a:tab pos="685800" algn="l"/>
              </a:tabLst>
            </a:pPr>
            <a:r>
              <a:rPr lang="nl-BE" sz="2400" dirty="0">
                <a:latin typeface="Calibri" panose="020F0502020204030204" pitchFamily="34" charset="0"/>
                <a:ea typeface="Calibri" panose="020F0502020204030204" pitchFamily="34" charset="0"/>
                <a:cs typeface="Calibri" panose="020F0502020204030204" pitchFamily="34" charset="0"/>
              </a:rPr>
              <a:t>Hoe sluit onze kijk aan bij de kijk in de school en de samenleving?</a:t>
            </a:r>
          </a:p>
          <a:p>
            <a:pPr marL="342900" indent="-342900">
              <a:buFont typeface="+mj-lt"/>
              <a:buAutoNum type="arabicPeriod"/>
            </a:pPr>
            <a:endParaRPr lang="nl-NL" sz="2400" dirty="0">
              <a:latin typeface="Roboto"/>
            </a:endParaRPr>
          </a:p>
          <a:p>
            <a:pPr marL="342900" indent="-342900">
              <a:buFont typeface="+mj-lt"/>
              <a:buAutoNum type="arabicPeriod"/>
            </a:pPr>
            <a:r>
              <a:rPr lang="nl-NL" sz="2400" dirty="0">
                <a:latin typeface="Roboto"/>
              </a:rPr>
              <a:t>Diversiteit in de klas</a:t>
            </a:r>
          </a:p>
          <a:p>
            <a:pPr marL="742950" lvl="1" indent="-285750" algn="just">
              <a:lnSpc>
                <a:spcPct val="107000"/>
              </a:lnSpc>
              <a:spcAft>
                <a:spcPts val="0"/>
              </a:spcAft>
              <a:buFont typeface="Arial" panose="020B0604020202020204" pitchFamily="34" charset="0"/>
              <a:buChar char="•"/>
              <a:tabLst>
                <a:tab pos="685800" algn="l"/>
              </a:tabLst>
            </a:pPr>
            <a:r>
              <a:rPr lang="nl-BE" sz="2400" dirty="0">
                <a:latin typeface="Calibri" panose="020F0502020204030204" pitchFamily="34" charset="0"/>
                <a:ea typeface="Calibri" panose="020F0502020204030204" pitchFamily="34" charset="0"/>
                <a:cs typeface="Calibri" panose="020F0502020204030204" pitchFamily="34" charset="0"/>
              </a:rPr>
              <a:t>Hoe spelen wij als leerkracht in op de diversiteit in onze klassen? </a:t>
            </a:r>
          </a:p>
          <a:p>
            <a:pPr marL="742950" lvl="1" indent="-285750" algn="just">
              <a:lnSpc>
                <a:spcPct val="107000"/>
              </a:lnSpc>
              <a:spcAft>
                <a:spcPts val="0"/>
              </a:spcAft>
              <a:buFont typeface="Arial" panose="020B0604020202020204" pitchFamily="34" charset="0"/>
              <a:buChar char="•"/>
              <a:tabLst>
                <a:tab pos="685800" algn="l"/>
              </a:tabLst>
            </a:pPr>
            <a:r>
              <a:rPr lang="nl-BE" sz="2400" dirty="0">
                <a:latin typeface="Calibri" panose="020F0502020204030204" pitchFamily="34" charset="0"/>
                <a:ea typeface="Calibri" panose="020F0502020204030204" pitchFamily="34" charset="0"/>
                <a:cs typeface="Calibri" panose="020F0502020204030204" pitchFamily="34" charset="0"/>
              </a:rPr>
              <a:t>Welke kansen zien we om die diversiteit nog sterker te waarderen en benutten?</a:t>
            </a:r>
          </a:p>
          <a:p>
            <a:pPr marL="342900" indent="-342900">
              <a:buFont typeface="+mj-lt"/>
              <a:buAutoNum type="arabicPeriod"/>
            </a:pPr>
            <a:endParaRPr lang="nl-NL" sz="2400" dirty="0">
              <a:latin typeface="Roboto"/>
            </a:endParaRPr>
          </a:p>
          <a:p>
            <a:pPr marL="342900" indent="-342900">
              <a:buFont typeface="+mj-lt"/>
              <a:buAutoNum type="arabicPeriod"/>
            </a:pPr>
            <a:r>
              <a:rPr lang="nl-BE" sz="2400" dirty="0">
                <a:latin typeface="Roboto"/>
              </a:rPr>
              <a:t>Verbindend samenwerken  </a:t>
            </a:r>
          </a:p>
          <a:p>
            <a:pPr marL="742950" lvl="1" indent="-285750" algn="just">
              <a:lnSpc>
                <a:spcPct val="107000"/>
              </a:lnSpc>
              <a:spcAft>
                <a:spcPts val="0"/>
              </a:spcAft>
              <a:buFont typeface="Arial" panose="020B0604020202020204" pitchFamily="34" charset="0"/>
              <a:buChar char="•"/>
              <a:tabLst>
                <a:tab pos="685800" algn="l"/>
              </a:tabLst>
            </a:pPr>
            <a:r>
              <a:rPr lang="nl-BE" sz="2400" dirty="0">
                <a:latin typeface="Calibri" panose="020F0502020204030204" pitchFamily="34" charset="0"/>
                <a:ea typeface="Calibri" panose="020F0502020204030204" pitchFamily="34" charset="0"/>
                <a:cs typeface="Calibri" panose="020F0502020204030204" pitchFamily="34" charset="0"/>
              </a:rPr>
              <a:t>Hoe zien wij onze samenwerking met leerlingen, ouders, collega’s en andere partners? </a:t>
            </a:r>
          </a:p>
          <a:p>
            <a:pPr marL="742950" lvl="1" indent="-285750" algn="just">
              <a:lnSpc>
                <a:spcPct val="107000"/>
              </a:lnSpc>
              <a:spcAft>
                <a:spcPts val="0"/>
              </a:spcAft>
              <a:buFont typeface="Arial" panose="020B0604020202020204" pitchFamily="34" charset="0"/>
              <a:buChar char="•"/>
              <a:tabLst>
                <a:tab pos="685800" algn="l"/>
              </a:tabLst>
            </a:pPr>
            <a:r>
              <a:rPr lang="nl-BE" sz="2400" dirty="0">
                <a:latin typeface="Calibri" panose="020F0502020204030204" pitchFamily="34" charset="0"/>
                <a:ea typeface="Calibri" panose="020F0502020204030204" pitchFamily="34" charset="0"/>
                <a:cs typeface="Calibri" panose="020F0502020204030204" pitchFamily="34" charset="0"/>
              </a:rPr>
              <a:t>Welke kansen zien we om die samenwerking meer verbindend te maken?</a:t>
            </a:r>
          </a:p>
          <a:p>
            <a:pPr marL="342900" indent="-342900">
              <a:buFont typeface="+mj-lt"/>
              <a:buAutoNum type="arabicPeriod"/>
            </a:pPr>
            <a:endParaRPr lang="nl-NL" sz="2400" dirty="0">
              <a:latin typeface="Roboto"/>
            </a:endParaRPr>
          </a:p>
        </p:txBody>
      </p:sp>
      <p:pic>
        <p:nvPicPr>
          <p:cNvPr id="6" name="Afbeelding 5">
            <a:extLst>
              <a:ext uri="{FF2B5EF4-FFF2-40B4-BE49-F238E27FC236}">
                <a16:creationId xmlns:a16="http://schemas.microsoft.com/office/drawing/2014/main" id="{B286F089-15E8-6945-9F0D-12B393D31FF3}"/>
              </a:ext>
            </a:extLst>
          </p:cNvPr>
          <p:cNvPicPr>
            <a:picLocks noChangeAspect="1"/>
          </p:cNvPicPr>
          <p:nvPr/>
        </p:nvPicPr>
        <p:blipFill>
          <a:blip r:embed="rId3"/>
          <a:stretch>
            <a:fillRect/>
          </a:stretch>
        </p:blipFill>
        <p:spPr>
          <a:xfrm>
            <a:off x="10361134" y="140717"/>
            <a:ext cx="1670957" cy="1670957"/>
          </a:xfrm>
          <a:prstGeom prst="rect">
            <a:avLst/>
          </a:prstGeom>
        </p:spPr>
      </p:pic>
    </p:spTree>
    <p:extLst>
      <p:ext uri="{BB962C8B-B14F-4D97-AF65-F5344CB8AC3E}">
        <p14:creationId xmlns:p14="http://schemas.microsoft.com/office/powerpoint/2010/main" val="222515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3019425" y="1916975"/>
            <a:ext cx="6153150" cy="3171825"/>
          </a:xfrm>
          <a:prstGeom prst="rect">
            <a:avLst/>
          </a:prstGeom>
        </p:spPr>
      </p:pic>
      <p:sp>
        <p:nvSpPr>
          <p:cNvPr id="2" name="Titel 1">
            <a:extLst>
              <a:ext uri="{FF2B5EF4-FFF2-40B4-BE49-F238E27FC236}">
                <a16:creationId xmlns:a16="http://schemas.microsoft.com/office/drawing/2014/main" id="{6524A075-827C-FD41-B142-74C0453AE229}"/>
              </a:ext>
            </a:extLst>
          </p:cNvPr>
          <p:cNvSpPr>
            <a:spLocks noGrp="1"/>
          </p:cNvSpPr>
          <p:nvPr>
            <p:ph type="title"/>
          </p:nvPr>
        </p:nvSpPr>
        <p:spPr/>
        <p:txBody>
          <a:bodyPr>
            <a:normAutofit/>
          </a:bodyPr>
          <a:lstStyle/>
          <a:p>
            <a:r>
              <a:rPr lang="nl-NL" dirty="0">
                <a:latin typeface="Roboto"/>
              </a:rPr>
              <a:t>3. Besluit:</a:t>
            </a:r>
            <a:br>
              <a:rPr lang="nl-NL" dirty="0">
                <a:latin typeface="Roboto"/>
              </a:rPr>
            </a:br>
            <a:r>
              <a:rPr lang="nl-NL" dirty="0">
                <a:latin typeface="Roboto"/>
              </a:rPr>
              <a:t>een inclusieve bril of multifocale lenzen?</a:t>
            </a:r>
            <a:endParaRPr lang="nl-BE" dirty="0">
              <a:latin typeface="Roboto"/>
            </a:endParaRPr>
          </a:p>
        </p:txBody>
      </p:sp>
      <p:sp>
        <p:nvSpPr>
          <p:cNvPr id="5" name="Rechthoek 4">
            <a:extLst>
              <a:ext uri="{FF2B5EF4-FFF2-40B4-BE49-F238E27FC236}">
                <a16:creationId xmlns:a16="http://schemas.microsoft.com/office/drawing/2014/main" id="{A8A06C52-7871-2048-ADCF-A005CDB9DEC6}"/>
              </a:ext>
            </a:extLst>
          </p:cNvPr>
          <p:cNvSpPr/>
          <p:nvPr/>
        </p:nvSpPr>
        <p:spPr>
          <a:xfrm>
            <a:off x="4373739" y="5796916"/>
            <a:ext cx="3429208" cy="369332"/>
          </a:xfrm>
          <a:prstGeom prst="rect">
            <a:avLst/>
          </a:prstGeom>
        </p:spPr>
        <p:txBody>
          <a:bodyPr wrap="none">
            <a:spAutoFit/>
          </a:bodyPr>
          <a:lstStyle/>
          <a:p>
            <a:r>
              <a:rPr lang="nl-NL" dirty="0">
                <a:latin typeface="Roboto"/>
                <a:hlinkClick r:id="rId4"/>
              </a:rPr>
              <a:t>www.kenniscentrumpotential.be</a:t>
            </a:r>
            <a:endParaRPr lang="nl-NL" dirty="0">
              <a:latin typeface="Roboto"/>
            </a:endParaRPr>
          </a:p>
        </p:txBody>
      </p:sp>
      <p:sp>
        <p:nvSpPr>
          <p:cNvPr id="6" name="Tekstvak 5">
            <a:extLst>
              <a:ext uri="{FF2B5EF4-FFF2-40B4-BE49-F238E27FC236}">
                <a16:creationId xmlns:a16="http://schemas.microsoft.com/office/drawing/2014/main" id="{3618D53A-2B7B-D441-8464-AB6AB5C4F955}"/>
              </a:ext>
            </a:extLst>
          </p:cNvPr>
          <p:cNvSpPr txBox="1"/>
          <p:nvPr/>
        </p:nvSpPr>
        <p:spPr>
          <a:xfrm>
            <a:off x="3338489" y="2625727"/>
            <a:ext cx="2417350" cy="1538883"/>
          </a:xfrm>
          <a:prstGeom prst="rect">
            <a:avLst/>
          </a:prstGeom>
          <a:noFill/>
        </p:spPr>
        <p:txBody>
          <a:bodyPr wrap="square" rtlCol="0">
            <a:spAutoFit/>
          </a:bodyPr>
          <a:lstStyle/>
          <a:p>
            <a:pPr algn="ctr"/>
            <a:endParaRPr lang="nl-NL" b="1" dirty="0">
              <a:solidFill>
                <a:prstClr val="black">
                  <a:lumMod val="85000"/>
                  <a:lumOff val="15000"/>
                </a:prstClr>
              </a:solidFill>
              <a:effectLst>
                <a:outerShdw blurRad="38100" dist="38100" dir="2700000" algn="tl">
                  <a:srgbClr val="000000">
                    <a:alpha val="43137"/>
                  </a:srgbClr>
                </a:outerShdw>
              </a:effectLst>
              <a:latin typeface="Roboto"/>
            </a:endParaRPr>
          </a:p>
          <a:p>
            <a:pPr algn="ctr"/>
            <a:r>
              <a:rPr lang="nl-NL" sz="2000" b="1" dirty="0">
                <a:solidFill>
                  <a:prstClr val="black">
                    <a:lumMod val="85000"/>
                    <a:lumOff val="15000"/>
                  </a:prstClr>
                </a:solidFill>
                <a:latin typeface="Roboto"/>
              </a:rPr>
              <a:t>Diversiteit </a:t>
            </a:r>
          </a:p>
          <a:p>
            <a:pPr algn="ctr"/>
            <a:r>
              <a:rPr lang="nl-NL" sz="2000" b="1" dirty="0">
                <a:solidFill>
                  <a:prstClr val="black">
                    <a:lumMod val="85000"/>
                    <a:lumOff val="15000"/>
                  </a:prstClr>
                </a:solidFill>
                <a:latin typeface="Roboto"/>
              </a:rPr>
              <a:t>waarderen en benutten</a:t>
            </a:r>
          </a:p>
          <a:p>
            <a:pPr algn="ctr"/>
            <a:endParaRPr lang="nl-NL" sz="1600" b="1" dirty="0">
              <a:solidFill>
                <a:prstClr val="black">
                  <a:lumMod val="85000"/>
                  <a:lumOff val="15000"/>
                </a:prstClr>
              </a:solidFill>
              <a:latin typeface="Roboto"/>
            </a:endParaRPr>
          </a:p>
        </p:txBody>
      </p:sp>
      <p:sp>
        <p:nvSpPr>
          <p:cNvPr id="7" name="Rechthoek 6">
            <a:extLst>
              <a:ext uri="{FF2B5EF4-FFF2-40B4-BE49-F238E27FC236}">
                <a16:creationId xmlns:a16="http://schemas.microsoft.com/office/drawing/2014/main" id="{22519A57-7960-B74F-A18A-43091EA26E69}"/>
              </a:ext>
            </a:extLst>
          </p:cNvPr>
          <p:cNvSpPr/>
          <p:nvPr/>
        </p:nvSpPr>
        <p:spPr>
          <a:xfrm>
            <a:off x="6678386" y="2841169"/>
            <a:ext cx="1912620" cy="1323439"/>
          </a:xfrm>
          <a:prstGeom prst="rect">
            <a:avLst/>
          </a:prstGeom>
        </p:spPr>
        <p:txBody>
          <a:bodyPr wrap="square">
            <a:spAutoFit/>
          </a:bodyPr>
          <a:lstStyle/>
          <a:p>
            <a:pPr algn="ctr"/>
            <a:r>
              <a:rPr lang="nl-NL" sz="2000" b="1" dirty="0">
                <a:solidFill>
                  <a:prstClr val="black">
                    <a:lumMod val="85000"/>
                    <a:lumOff val="15000"/>
                  </a:prstClr>
                </a:solidFill>
                <a:latin typeface="Roboto"/>
              </a:rPr>
              <a:t>Verbindend samenwerken met diverse actoren </a:t>
            </a:r>
            <a:endParaRPr lang="nl-BE" sz="2000" dirty="0">
              <a:latin typeface="Roboto"/>
            </a:endParaRPr>
          </a:p>
        </p:txBody>
      </p:sp>
    </p:spTree>
    <p:extLst>
      <p:ext uri="{BB962C8B-B14F-4D97-AF65-F5344CB8AC3E}">
        <p14:creationId xmlns:p14="http://schemas.microsoft.com/office/powerpoint/2010/main" val="1464079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ChangeAspect="1"/>
          </p:cNvPicPr>
          <p:nvPr/>
        </p:nvPicPr>
        <p:blipFill rotWithShape="1">
          <a:blip r:embed="rId3" cstate="print">
            <a:extLst>
              <a:ext uri="{28A0092B-C50C-407E-A947-70E740481C1C}">
                <a14:useLocalDpi xmlns:a14="http://schemas.microsoft.com/office/drawing/2010/main" val="0"/>
              </a:ext>
            </a:extLst>
          </a:blip>
          <a:srcRect t="21099" r="1485" b="22172"/>
          <a:stretch/>
        </p:blipFill>
        <p:spPr>
          <a:xfrm rot="10800000">
            <a:off x="6071282" y="1690688"/>
            <a:ext cx="6120718" cy="4971198"/>
          </a:xfrm>
          <a:prstGeom prst="rect">
            <a:avLst/>
          </a:prstGeom>
        </p:spPr>
      </p:pic>
      <p:sp>
        <p:nvSpPr>
          <p:cNvPr id="2" name="Titel 1"/>
          <p:cNvSpPr>
            <a:spLocks noGrp="1"/>
          </p:cNvSpPr>
          <p:nvPr>
            <p:ph type="title"/>
          </p:nvPr>
        </p:nvSpPr>
        <p:spPr>
          <a:xfrm>
            <a:off x="326571" y="1"/>
            <a:ext cx="11674929" cy="1690688"/>
          </a:xfrm>
        </p:spPr>
        <p:txBody>
          <a:bodyPr>
            <a:normAutofit fontScale="90000"/>
          </a:bodyPr>
          <a:lstStyle/>
          <a:p>
            <a:br>
              <a:rPr lang="nl-NL" dirty="0">
                <a:latin typeface="Roboto"/>
              </a:rPr>
            </a:br>
            <a:r>
              <a:rPr lang="nl-NL" dirty="0">
                <a:latin typeface="Roboto"/>
              </a:rPr>
              <a:t>3.1. Een inclusieve bril: inclusieve leeromgeving</a:t>
            </a:r>
          </a:p>
        </p:txBody>
      </p:sp>
      <p:sp>
        <p:nvSpPr>
          <p:cNvPr id="3" name="Tijdelijke aanduiding voor inhoud 2"/>
          <p:cNvSpPr>
            <a:spLocks noGrp="1"/>
          </p:cNvSpPr>
          <p:nvPr>
            <p:ph idx="1"/>
          </p:nvPr>
        </p:nvSpPr>
        <p:spPr>
          <a:xfrm>
            <a:off x="838200" y="2047741"/>
            <a:ext cx="5966012" cy="4393400"/>
          </a:xfrm>
        </p:spPr>
        <p:txBody>
          <a:bodyPr>
            <a:normAutofit lnSpcReduction="10000"/>
          </a:bodyPr>
          <a:lstStyle/>
          <a:p>
            <a:pPr marL="0" indent="0">
              <a:buNone/>
            </a:pPr>
            <a:r>
              <a:rPr lang="nl-NL" sz="2400" dirty="0">
                <a:latin typeface="Roboto"/>
              </a:rPr>
              <a:t>Een inclusieve leeromgeving is</a:t>
            </a:r>
            <a:r>
              <a:rPr lang="mr-IN" sz="2400" dirty="0">
                <a:latin typeface="Roboto"/>
              </a:rPr>
              <a:t>…</a:t>
            </a:r>
            <a:endParaRPr lang="nl-BE" sz="2400" dirty="0">
              <a:latin typeface="Roboto"/>
            </a:endParaRPr>
          </a:p>
          <a:p>
            <a:pPr marL="0" indent="0">
              <a:buNone/>
            </a:pPr>
            <a:endParaRPr lang="nl-NL" sz="2400" dirty="0">
              <a:latin typeface="Roboto"/>
            </a:endParaRPr>
          </a:p>
          <a:p>
            <a:r>
              <a:rPr lang="nl-NL" sz="2400" dirty="0">
                <a:latin typeface="Roboto"/>
              </a:rPr>
              <a:t>een leeromgeving die </a:t>
            </a:r>
            <a:r>
              <a:rPr lang="nl-NL" sz="2400" b="1" i="1" dirty="0">
                <a:latin typeface="Roboto"/>
              </a:rPr>
              <a:t>goed onderwijs </a:t>
            </a:r>
            <a:r>
              <a:rPr lang="nl-NL" sz="2400" dirty="0">
                <a:latin typeface="Roboto"/>
              </a:rPr>
              <a:t>mogelijk maakt </a:t>
            </a:r>
          </a:p>
          <a:p>
            <a:endParaRPr lang="nl-NL" sz="2400" dirty="0">
              <a:latin typeface="Roboto"/>
            </a:endParaRPr>
          </a:p>
          <a:p>
            <a:r>
              <a:rPr lang="nl-NL" sz="2400" b="1" i="1" dirty="0">
                <a:latin typeface="Roboto"/>
              </a:rPr>
              <a:t>voor alle leerlingen </a:t>
            </a:r>
            <a:r>
              <a:rPr lang="nl-NL" sz="2400" dirty="0">
                <a:latin typeface="Roboto"/>
              </a:rPr>
              <a:t>ongeacht beperking, etniciteit, sociale afkomst, taal, gender, … </a:t>
            </a:r>
          </a:p>
          <a:p>
            <a:endParaRPr lang="nl-NL" sz="2400" dirty="0">
              <a:latin typeface="Roboto"/>
            </a:endParaRPr>
          </a:p>
          <a:p>
            <a:pPr marL="0" indent="0">
              <a:buNone/>
            </a:pPr>
            <a:r>
              <a:rPr lang="nl-NL" sz="2400" dirty="0">
                <a:latin typeface="Roboto"/>
              </a:rPr>
              <a:t>-&gt; Power </a:t>
            </a:r>
            <a:r>
              <a:rPr lang="nl-NL" sz="2400" dirty="0" err="1">
                <a:latin typeface="Roboto"/>
              </a:rPr>
              <a:t>to</a:t>
            </a:r>
            <a:r>
              <a:rPr lang="nl-NL" sz="2400" dirty="0">
                <a:latin typeface="Roboto"/>
              </a:rPr>
              <a:t> </a:t>
            </a:r>
            <a:r>
              <a:rPr lang="nl-NL" sz="2400" dirty="0" err="1">
                <a:latin typeface="Roboto"/>
              </a:rPr>
              <a:t>teach</a:t>
            </a:r>
            <a:r>
              <a:rPr lang="nl-NL" sz="2400" dirty="0">
                <a:latin typeface="Roboto"/>
              </a:rPr>
              <a:t> </a:t>
            </a:r>
            <a:r>
              <a:rPr lang="nl-NL" sz="2400" dirty="0" err="1">
                <a:latin typeface="Roboto"/>
              </a:rPr>
              <a:t>all</a:t>
            </a:r>
            <a:r>
              <a:rPr lang="nl-NL" sz="2400" dirty="0">
                <a:latin typeface="Roboto"/>
              </a:rPr>
              <a:t>! - kenniscentrum </a:t>
            </a:r>
            <a:r>
              <a:rPr lang="nl-NL" sz="2400" dirty="0" err="1">
                <a:latin typeface="Roboto"/>
              </a:rPr>
              <a:t>Potential</a:t>
            </a:r>
            <a:r>
              <a:rPr lang="nl-NL" sz="2400" dirty="0">
                <a:latin typeface="Roboto"/>
              </a:rPr>
              <a:t> - </a:t>
            </a:r>
          </a:p>
          <a:p>
            <a:endParaRPr lang="nl-NL" sz="2400" dirty="0">
              <a:latin typeface="Roboto"/>
            </a:endParaRPr>
          </a:p>
          <a:p>
            <a:endParaRPr lang="nl-NL" sz="2400" dirty="0">
              <a:latin typeface="Roboto"/>
            </a:endParaRPr>
          </a:p>
        </p:txBody>
      </p:sp>
      <p:sp>
        <p:nvSpPr>
          <p:cNvPr id="6" name="Rechthoek 5"/>
          <p:cNvSpPr/>
          <p:nvPr/>
        </p:nvSpPr>
        <p:spPr>
          <a:xfrm>
            <a:off x="11353799" y="1896288"/>
            <a:ext cx="692497" cy="4135900"/>
          </a:xfrm>
          <a:prstGeom prst="rect">
            <a:avLst/>
          </a:prstGeom>
          <a:solidFill>
            <a:schemeClr val="bg1"/>
          </a:solidFill>
        </p:spPr>
        <p:txBody>
          <a:bodyPr vert="vert270" wrap="square">
            <a:spAutoFit/>
          </a:bodyPr>
          <a:lstStyle/>
          <a:p>
            <a:pPr>
              <a:defRPr/>
            </a:pPr>
            <a:r>
              <a:rPr lang="en-US" sz="1100" dirty="0" err="1">
                <a:latin typeface="Roboto"/>
              </a:rPr>
              <a:t>Giangreco</a:t>
            </a:r>
            <a:r>
              <a:rPr lang="en-US" sz="1100" dirty="0">
                <a:latin typeface="Roboto"/>
              </a:rPr>
              <a:t>, M.F. (2000).</a:t>
            </a:r>
            <a:r>
              <a:rPr lang="en-US" sz="1100" i="1" dirty="0">
                <a:latin typeface="Roboto"/>
              </a:rPr>
              <a:t> </a:t>
            </a:r>
            <a:r>
              <a:rPr lang="en-US" sz="1100" i="1">
                <a:latin typeface="Roboto"/>
              </a:rPr>
              <a:t>Teaching old logs new tricks: more absurdities and realities of education. </a:t>
            </a:r>
            <a:r>
              <a:rPr lang="en-US" sz="1100" dirty="0">
                <a:latin typeface="Roboto"/>
              </a:rPr>
              <a:t>Minnetonka: </a:t>
            </a:r>
            <a:r>
              <a:rPr lang="en-US" sz="1100" dirty="0" err="1">
                <a:latin typeface="Roboto"/>
              </a:rPr>
              <a:t>Peytral</a:t>
            </a:r>
            <a:r>
              <a:rPr lang="en-US" sz="1100" dirty="0">
                <a:latin typeface="Roboto"/>
              </a:rPr>
              <a:t> Publications </a:t>
            </a:r>
            <a:r>
              <a:rPr lang="en-US" sz="1100" dirty="0" err="1">
                <a:latin typeface="Roboto"/>
              </a:rPr>
              <a:t>inc.</a:t>
            </a:r>
            <a:r>
              <a:rPr lang="en-US" sz="1100" dirty="0">
                <a:latin typeface="Roboto"/>
              </a:rPr>
              <a:t>, p. 45</a:t>
            </a:r>
            <a:endParaRPr lang="nl-BE" sz="1100" dirty="0">
              <a:latin typeface="Roboto"/>
            </a:endParaRPr>
          </a:p>
        </p:txBody>
      </p:sp>
    </p:spTree>
    <p:extLst>
      <p:ext uri="{BB962C8B-B14F-4D97-AF65-F5344CB8AC3E}">
        <p14:creationId xmlns:p14="http://schemas.microsoft.com/office/powerpoint/2010/main" val="4142717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6909656" y="1967948"/>
            <a:ext cx="5122488" cy="4890052"/>
          </a:xfrm>
          <a:prstGeom prst="rect">
            <a:avLst/>
          </a:prstGeom>
          <a:solidFill>
            <a:schemeClr val="tx1"/>
          </a:solidFill>
        </p:spPr>
      </p:pic>
      <p:sp>
        <p:nvSpPr>
          <p:cNvPr id="2" name="Titel 1"/>
          <p:cNvSpPr>
            <a:spLocks noGrp="1"/>
          </p:cNvSpPr>
          <p:nvPr>
            <p:ph type="title"/>
          </p:nvPr>
        </p:nvSpPr>
        <p:spPr>
          <a:xfrm>
            <a:off x="609600" y="169183"/>
            <a:ext cx="10515600" cy="1325563"/>
          </a:xfrm>
        </p:spPr>
        <p:txBody>
          <a:bodyPr/>
          <a:lstStyle/>
          <a:p>
            <a:r>
              <a:rPr lang="nl-BE" dirty="0">
                <a:latin typeface="Roboto"/>
              </a:rPr>
              <a:t>3.2. </a:t>
            </a:r>
            <a:r>
              <a:rPr lang="nl-NL" dirty="0">
                <a:latin typeface="Roboto"/>
              </a:rPr>
              <a:t>Een inclusieve bril: </a:t>
            </a:r>
            <a:br>
              <a:rPr lang="nl-NL" dirty="0">
                <a:latin typeface="Roboto"/>
              </a:rPr>
            </a:br>
            <a:r>
              <a:rPr lang="nl-BE" dirty="0">
                <a:latin typeface="Roboto"/>
              </a:rPr>
              <a:t>diversiteit waarderen en benutten</a:t>
            </a:r>
          </a:p>
        </p:txBody>
      </p:sp>
      <p:sp>
        <p:nvSpPr>
          <p:cNvPr id="5" name="Rechthoek 4"/>
          <p:cNvSpPr/>
          <p:nvPr/>
        </p:nvSpPr>
        <p:spPr>
          <a:xfrm>
            <a:off x="11508924" y="1813519"/>
            <a:ext cx="692497" cy="4057808"/>
          </a:xfrm>
          <a:prstGeom prst="rect">
            <a:avLst/>
          </a:prstGeom>
        </p:spPr>
        <p:txBody>
          <a:bodyPr vert="vert270" wrap="square">
            <a:spAutoFit/>
          </a:bodyPr>
          <a:lstStyle/>
          <a:p>
            <a:pPr>
              <a:defRPr/>
            </a:pPr>
            <a:r>
              <a:rPr lang="en-US" sz="1100" dirty="0" err="1">
                <a:latin typeface="Roboto"/>
              </a:rPr>
              <a:t>Giangreco</a:t>
            </a:r>
            <a:r>
              <a:rPr lang="en-US" sz="1100" dirty="0">
                <a:latin typeface="Roboto"/>
              </a:rPr>
              <a:t>, M.F. (2000).</a:t>
            </a:r>
            <a:r>
              <a:rPr lang="en-US" sz="1100" i="1" dirty="0">
                <a:latin typeface="Roboto"/>
              </a:rPr>
              <a:t> Teaching old logs new tricks: more absurdities and realities of education. </a:t>
            </a:r>
            <a:r>
              <a:rPr lang="en-US" sz="1100" dirty="0">
                <a:latin typeface="Roboto"/>
              </a:rPr>
              <a:t>Minnetonka: </a:t>
            </a:r>
            <a:r>
              <a:rPr lang="en-US" sz="1100" dirty="0" err="1">
                <a:latin typeface="Roboto"/>
              </a:rPr>
              <a:t>Peytral</a:t>
            </a:r>
            <a:r>
              <a:rPr lang="en-US" sz="1100" dirty="0">
                <a:latin typeface="Roboto"/>
              </a:rPr>
              <a:t> Publications </a:t>
            </a:r>
            <a:r>
              <a:rPr lang="en-US" sz="1100" dirty="0" err="1">
                <a:latin typeface="Roboto"/>
              </a:rPr>
              <a:t>inc.</a:t>
            </a:r>
            <a:r>
              <a:rPr lang="en-US" sz="1100" dirty="0">
                <a:latin typeface="Roboto"/>
              </a:rPr>
              <a:t>, p. 61</a:t>
            </a:r>
            <a:endParaRPr lang="nl-BE" sz="1100" dirty="0">
              <a:latin typeface="Roboto"/>
            </a:endParaRPr>
          </a:p>
        </p:txBody>
      </p:sp>
      <p:sp>
        <p:nvSpPr>
          <p:cNvPr id="7" name="Tijdelijke aanduiding voor inhoud 2"/>
          <p:cNvSpPr txBox="1">
            <a:spLocks/>
          </p:cNvSpPr>
          <p:nvPr/>
        </p:nvSpPr>
        <p:spPr>
          <a:xfrm>
            <a:off x="427582" y="1985324"/>
            <a:ext cx="6882497" cy="4890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pPr>
            <a:r>
              <a:rPr lang="nl-BE" dirty="0">
                <a:latin typeface="Roboto"/>
              </a:rPr>
              <a:t>Diversiteit is </a:t>
            </a:r>
            <a:r>
              <a:rPr lang="nl-BE" b="1" i="1" dirty="0">
                <a:latin typeface="Roboto"/>
              </a:rPr>
              <a:t>de norm </a:t>
            </a:r>
            <a:r>
              <a:rPr lang="nl-BE" dirty="0">
                <a:latin typeface="Roboto"/>
              </a:rPr>
              <a:t>geworden in de samenleving, dus ook in het onderwijs. De mythe van “het normale of gemiddelde kind” is doorprikt. </a:t>
            </a:r>
            <a:r>
              <a:rPr lang="nl-BE" b="1" i="1" dirty="0">
                <a:latin typeface="Roboto"/>
              </a:rPr>
              <a:t>Omgaan met diversiteit </a:t>
            </a:r>
            <a:r>
              <a:rPr lang="nl-BE" dirty="0">
                <a:latin typeface="Roboto"/>
              </a:rPr>
              <a:t>zit in de </a:t>
            </a:r>
            <a:r>
              <a:rPr lang="nl-BE" b="1" i="1" dirty="0">
                <a:latin typeface="Roboto"/>
              </a:rPr>
              <a:t>kern</a:t>
            </a:r>
            <a:r>
              <a:rPr lang="nl-BE" dirty="0">
                <a:latin typeface="Roboto"/>
              </a:rPr>
              <a:t> van het onderwijs, niet langer in de rand of marge.</a:t>
            </a:r>
          </a:p>
          <a:p>
            <a:endParaRPr lang="nl-BE" sz="2400" dirty="0">
              <a:latin typeface="Roboto"/>
            </a:endParaRPr>
          </a:p>
          <a:p>
            <a:r>
              <a:rPr lang="nl-BE" sz="2400" dirty="0">
                <a:latin typeface="Roboto"/>
              </a:rPr>
              <a:t>Diversiteit </a:t>
            </a:r>
            <a:r>
              <a:rPr lang="nl-BE" sz="2400" b="1" i="1" dirty="0">
                <a:latin typeface="Roboto"/>
              </a:rPr>
              <a:t>waarderen en benutten </a:t>
            </a:r>
            <a:r>
              <a:rPr lang="nl-BE" sz="2400" dirty="0">
                <a:latin typeface="Roboto"/>
              </a:rPr>
              <a:t>voelt vaak aan als een </a:t>
            </a:r>
            <a:r>
              <a:rPr lang="nl-BE" sz="2400" b="1" i="1" dirty="0">
                <a:latin typeface="Roboto"/>
              </a:rPr>
              <a:t>uitdaging</a:t>
            </a:r>
            <a:r>
              <a:rPr lang="nl-BE" sz="2400" dirty="0">
                <a:latin typeface="Roboto"/>
              </a:rPr>
              <a:t>. </a:t>
            </a:r>
            <a:r>
              <a:rPr lang="nl-NL" sz="2400" dirty="0">
                <a:latin typeface="Roboto"/>
              </a:rPr>
              <a:t>Tegelijk zijn er ook steeds goede voorbeelden. </a:t>
            </a:r>
            <a:r>
              <a:rPr lang="nl-BE" sz="2400" dirty="0">
                <a:latin typeface="Roboto"/>
              </a:rPr>
              <a:t>We leren diversiteit zien als een </a:t>
            </a:r>
            <a:r>
              <a:rPr lang="nl-BE" sz="2400" b="1" i="1" dirty="0">
                <a:latin typeface="Roboto"/>
              </a:rPr>
              <a:t>kans</a:t>
            </a:r>
            <a:r>
              <a:rPr lang="nl-BE" sz="2400" b="1" dirty="0">
                <a:latin typeface="Roboto"/>
              </a:rPr>
              <a:t>, een </a:t>
            </a:r>
            <a:r>
              <a:rPr lang="nl-BE" sz="2400" b="1" i="1" dirty="0">
                <a:latin typeface="Roboto"/>
              </a:rPr>
              <a:t>meerwaarde</a:t>
            </a:r>
            <a:r>
              <a:rPr lang="nl-BE" sz="2400" dirty="0">
                <a:latin typeface="Roboto"/>
              </a:rPr>
              <a:t>, niet als een probleem of deficit. Daarbij is ondersteuning belangrijk.</a:t>
            </a:r>
          </a:p>
        </p:txBody>
      </p:sp>
    </p:spTree>
    <p:extLst>
      <p:ext uri="{BB962C8B-B14F-4D97-AF65-F5344CB8AC3E}">
        <p14:creationId xmlns:p14="http://schemas.microsoft.com/office/powerpoint/2010/main" val="2310599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rotWithShape="1">
          <a:blip r:embed="rId3"/>
          <a:srcRect l="17582" t="12432" r="21456" b="9927"/>
          <a:stretch/>
        </p:blipFill>
        <p:spPr>
          <a:xfrm>
            <a:off x="7445626" y="2155371"/>
            <a:ext cx="4251739" cy="4061184"/>
          </a:xfrm>
          <a:prstGeom prst="rect">
            <a:avLst/>
          </a:prstGeom>
          <a:effectLst/>
        </p:spPr>
      </p:pic>
      <p:sp>
        <p:nvSpPr>
          <p:cNvPr id="2" name="Titel 1"/>
          <p:cNvSpPr>
            <a:spLocks noGrp="1"/>
          </p:cNvSpPr>
          <p:nvPr>
            <p:ph type="title"/>
          </p:nvPr>
        </p:nvSpPr>
        <p:spPr>
          <a:xfrm>
            <a:off x="579038" y="58526"/>
            <a:ext cx="8951327" cy="1639387"/>
          </a:xfrm>
        </p:spPr>
        <p:txBody>
          <a:bodyPr>
            <a:normAutofit/>
          </a:bodyPr>
          <a:lstStyle/>
          <a:p>
            <a:r>
              <a:rPr lang="nl-NL" dirty="0">
                <a:latin typeface="Roboto"/>
              </a:rPr>
              <a:t>3.3. Een inclusieve bril: </a:t>
            </a:r>
            <a:br>
              <a:rPr lang="nl-NL" dirty="0">
                <a:latin typeface="Roboto"/>
              </a:rPr>
            </a:br>
            <a:r>
              <a:rPr lang="nl-NL" dirty="0">
                <a:latin typeface="Roboto"/>
              </a:rPr>
              <a:t>verbindend samenwerken</a:t>
            </a:r>
          </a:p>
        </p:txBody>
      </p:sp>
      <p:sp>
        <p:nvSpPr>
          <p:cNvPr id="9" name="Content Placeholder 8"/>
          <p:cNvSpPr>
            <a:spLocks noGrp="1"/>
          </p:cNvSpPr>
          <p:nvPr>
            <p:ph idx="1"/>
          </p:nvPr>
        </p:nvSpPr>
        <p:spPr>
          <a:xfrm>
            <a:off x="579038" y="1812471"/>
            <a:ext cx="7323991" cy="5045529"/>
          </a:xfrm>
        </p:spPr>
        <p:txBody>
          <a:bodyPr>
            <a:normAutofit lnSpcReduction="10000"/>
          </a:bodyPr>
          <a:lstStyle/>
          <a:p>
            <a:r>
              <a:rPr lang="nl-NL" sz="1800" dirty="0">
                <a:latin typeface="Roboto"/>
              </a:rPr>
              <a:t>Samenwerken is </a:t>
            </a:r>
            <a:r>
              <a:rPr lang="nl-NL" sz="1800" b="1" dirty="0">
                <a:latin typeface="Roboto"/>
              </a:rPr>
              <a:t>essentieel</a:t>
            </a:r>
            <a:r>
              <a:rPr lang="nl-NL" sz="1800" dirty="0">
                <a:latin typeface="Roboto"/>
              </a:rPr>
              <a:t> </a:t>
            </a:r>
            <a:r>
              <a:rPr lang="nl-NL" sz="1800" b="1" dirty="0">
                <a:latin typeface="Roboto"/>
              </a:rPr>
              <a:t>in functie van een inclusieve leeromgeving</a:t>
            </a:r>
            <a:endParaRPr lang="nl-NL" sz="1800" dirty="0">
              <a:latin typeface="Roboto"/>
            </a:endParaRPr>
          </a:p>
          <a:p>
            <a:endParaRPr lang="nl-NL" sz="1800" dirty="0">
              <a:latin typeface="Roboto"/>
            </a:endParaRPr>
          </a:p>
          <a:p>
            <a:r>
              <a:rPr lang="nl-NL" sz="1800" dirty="0">
                <a:latin typeface="Roboto"/>
              </a:rPr>
              <a:t>Leerkrachten en partners zijn wederzijds van elkaar afhankelijk. Bijgevolg vraagt samenwerking </a:t>
            </a:r>
            <a:r>
              <a:rPr lang="nl-NL" sz="1800" b="1" dirty="0">
                <a:latin typeface="Roboto"/>
              </a:rPr>
              <a:t>gelijkwaardigheid en verbinding in wederzijds partnerschap</a:t>
            </a:r>
            <a:r>
              <a:rPr lang="nl-NL" sz="1800" dirty="0">
                <a:latin typeface="Roboto"/>
              </a:rPr>
              <a:t>. </a:t>
            </a:r>
          </a:p>
          <a:p>
            <a:endParaRPr lang="nl-NL" sz="1800" dirty="0">
              <a:latin typeface="Roboto"/>
            </a:endParaRPr>
          </a:p>
          <a:p>
            <a:r>
              <a:rPr lang="nl-NL" sz="1800" b="1" dirty="0">
                <a:latin typeface="Roboto"/>
              </a:rPr>
              <a:t>Verbindend samenwerken </a:t>
            </a:r>
            <a:r>
              <a:rPr lang="nl-BE" sz="1800" dirty="0">
                <a:latin typeface="Roboto"/>
              </a:rPr>
              <a:t>voelt vaak aan als een </a:t>
            </a:r>
            <a:r>
              <a:rPr lang="nl-BE" sz="1800" b="1" dirty="0">
                <a:latin typeface="Roboto"/>
              </a:rPr>
              <a:t>uitdaging</a:t>
            </a:r>
            <a:r>
              <a:rPr lang="nl-BE" sz="1800" dirty="0">
                <a:latin typeface="Roboto"/>
              </a:rPr>
              <a:t>, bv. </a:t>
            </a:r>
            <a:r>
              <a:rPr lang="nl-NL" sz="1800" dirty="0">
                <a:latin typeface="Roboto"/>
              </a:rPr>
              <a:t>verwarring en miscommunicatie rond rolverdeling en verwachtingen. Tegelijk ook steeds goede voorbeelden.</a:t>
            </a:r>
          </a:p>
          <a:p>
            <a:endParaRPr lang="nl-NL" sz="1800" dirty="0">
              <a:latin typeface="Roboto"/>
            </a:endParaRPr>
          </a:p>
          <a:p>
            <a:r>
              <a:rPr lang="nl-NL" sz="1800" b="1" dirty="0">
                <a:latin typeface="Roboto"/>
              </a:rPr>
              <a:t>We leren </a:t>
            </a:r>
            <a:r>
              <a:rPr lang="nl-NL" sz="1800" dirty="0">
                <a:latin typeface="Roboto"/>
              </a:rPr>
              <a:t>aangeven wat we in de samenwerking en op vlak van ondersteuning nodig hebben:</a:t>
            </a:r>
          </a:p>
          <a:p>
            <a:pPr lvl="1"/>
            <a:r>
              <a:rPr lang="nl-NL" sz="1800" dirty="0">
                <a:latin typeface="Roboto"/>
              </a:rPr>
              <a:t>Met wie samenwerken (van binnen en buiten de school)?</a:t>
            </a:r>
          </a:p>
          <a:p>
            <a:pPr lvl="1"/>
            <a:r>
              <a:rPr lang="nl-NL" sz="1800" dirty="0">
                <a:latin typeface="Roboto"/>
              </a:rPr>
              <a:t>Welke vormen van samenwerking inzetten?</a:t>
            </a:r>
          </a:p>
          <a:p>
            <a:pPr lvl="1"/>
            <a:r>
              <a:rPr lang="nl-NL" sz="1800" dirty="0">
                <a:latin typeface="Roboto"/>
              </a:rPr>
              <a:t>Hoe samenwerken op een verbindende en ondersteunende manier?</a:t>
            </a:r>
          </a:p>
        </p:txBody>
      </p:sp>
      <p:sp>
        <p:nvSpPr>
          <p:cNvPr id="5" name="Rechthoek 4"/>
          <p:cNvSpPr/>
          <p:nvPr/>
        </p:nvSpPr>
        <p:spPr>
          <a:xfrm>
            <a:off x="11218460" y="2320119"/>
            <a:ext cx="861774" cy="3313738"/>
          </a:xfrm>
          <a:prstGeom prst="rect">
            <a:avLst/>
          </a:prstGeom>
        </p:spPr>
        <p:txBody>
          <a:bodyPr vert="vert270" wrap="square">
            <a:spAutoFit/>
          </a:bodyPr>
          <a:lstStyle/>
          <a:p>
            <a:pPr marL="0" indent="0">
              <a:buFont typeface="Wingdings" pitchFamily="2" charset="2"/>
              <a:buNone/>
              <a:defRPr/>
            </a:pPr>
            <a:r>
              <a:rPr lang="en-US" sz="1100" dirty="0" err="1">
                <a:latin typeface="Roboto"/>
              </a:rPr>
              <a:t>Giangreco</a:t>
            </a:r>
            <a:r>
              <a:rPr lang="en-US" sz="1100" dirty="0">
                <a:latin typeface="Roboto"/>
              </a:rPr>
              <a:t>, M.F. (1999).</a:t>
            </a:r>
            <a:r>
              <a:rPr lang="en-US" sz="1100" i="1" dirty="0">
                <a:latin typeface="Roboto"/>
              </a:rPr>
              <a:t> Flying by the Seat of Your pants: more absurdities and realities of special education. </a:t>
            </a:r>
            <a:r>
              <a:rPr lang="en-US" sz="1100" dirty="0">
                <a:latin typeface="Roboto"/>
              </a:rPr>
              <a:t>Minnetonka: </a:t>
            </a:r>
            <a:r>
              <a:rPr lang="en-US" sz="1100" dirty="0" err="1">
                <a:latin typeface="Roboto"/>
              </a:rPr>
              <a:t>Peytral</a:t>
            </a:r>
            <a:r>
              <a:rPr lang="en-US" sz="1100" dirty="0">
                <a:latin typeface="Roboto"/>
              </a:rPr>
              <a:t> Publications </a:t>
            </a:r>
            <a:r>
              <a:rPr lang="en-US" sz="1100" dirty="0" err="1">
                <a:latin typeface="Roboto"/>
              </a:rPr>
              <a:t>inc.</a:t>
            </a:r>
            <a:r>
              <a:rPr lang="en-US" sz="1100" dirty="0">
                <a:latin typeface="Roboto"/>
              </a:rPr>
              <a:t>, p. 33.</a:t>
            </a:r>
            <a:endParaRPr lang="nl-BE" sz="1100" dirty="0">
              <a:latin typeface="Roboto"/>
            </a:endParaRPr>
          </a:p>
        </p:txBody>
      </p:sp>
    </p:spTree>
    <p:extLst>
      <p:ext uri="{BB962C8B-B14F-4D97-AF65-F5344CB8AC3E}">
        <p14:creationId xmlns:p14="http://schemas.microsoft.com/office/powerpoint/2010/main" val="3582654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6116"/>
            <a:ext cx="10515600" cy="1325563"/>
          </a:xfrm>
        </p:spPr>
        <p:txBody>
          <a:bodyPr/>
          <a:lstStyle/>
          <a:p>
            <a:r>
              <a:rPr lang="nl-NL" dirty="0">
                <a:latin typeface="Roboto"/>
              </a:rPr>
              <a:t>3.3. Een inclusieve bril: </a:t>
            </a:r>
            <a:br>
              <a:rPr lang="nl-NL" dirty="0">
                <a:latin typeface="Roboto"/>
              </a:rPr>
            </a:br>
            <a:r>
              <a:rPr lang="nl-NL" dirty="0">
                <a:latin typeface="Roboto"/>
              </a:rPr>
              <a:t>verbindend samenwerken</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3" y="1341679"/>
            <a:ext cx="9806793" cy="5516321"/>
          </a:xfrm>
          <a:prstGeom prst="rect">
            <a:avLst/>
          </a:prstGeom>
        </p:spPr>
      </p:pic>
    </p:spTree>
    <p:extLst>
      <p:ext uri="{BB962C8B-B14F-4D97-AF65-F5344CB8AC3E}">
        <p14:creationId xmlns:p14="http://schemas.microsoft.com/office/powerpoint/2010/main" val="2311138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3694" y="230258"/>
            <a:ext cx="10972800" cy="1143000"/>
          </a:xfrm>
        </p:spPr>
        <p:txBody>
          <a:bodyPr>
            <a:normAutofit fontScale="90000"/>
          </a:bodyPr>
          <a:lstStyle/>
          <a:p>
            <a:r>
              <a:rPr lang="nl-BE" dirty="0">
                <a:latin typeface="Roboto"/>
              </a:rPr>
              <a:t>Dromen over verandering: van reflectie naar actie</a:t>
            </a:r>
          </a:p>
        </p:txBody>
      </p:sp>
      <p:sp>
        <p:nvSpPr>
          <p:cNvPr id="3" name="Tijdelijke aanduiding voor inhoud 2"/>
          <p:cNvSpPr>
            <a:spLocks noGrp="1"/>
          </p:cNvSpPr>
          <p:nvPr>
            <p:ph idx="1"/>
          </p:nvPr>
        </p:nvSpPr>
        <p:spPr>
          <a:xfrm>
            <a:off x="515472" y="1944759"/>
            <a:ext cx="6190130" cy="4913241"/>
          </a:xfrm>
        </p:spPr>
        <p:txBody>
          <a:bodyPr>
            <a:normAutofit fontScale="92500" lnSpcReduction="10000"/>
          </a:bodyPr>
          <a:lstStyle/>
          <a:p>
            <a:pPr marL="0" indent="0">
              <a:buNone/>
            </a:pPr>
            <a:r>
              <a:rPr lang="en-US" sz="2600" dirty="0" err="1">
                <a:latin typeface="Roboto"/>
              </a:rPr>
              <a:t>Actieonderzoek</a:t>
            </a:r>
            <a:r>
              <a:rPr lang="en-US" sz="2600" dirty="0">
                <a:latin typeface="Roboto"/>
              </a:rPr>
              <a:t> </a:t>
            </a:r>
            <a:r>
              <a:rPr lang="en-US" sz="2600" dirty="0" err="1">
                <a:latin typeface="Roboto"/>
              </a:rPr>
              <a:t>wordt</a:t>
            </a:r>
            <a:r>
              <a:rPr lang="en-US" sz="2600" dirty="0">
                <a:latin typeface="Roboto"/>
              </a:rPr>
              <a:t> </a:t>
            </a:r>
            <a:r>
              <a:rPr lang="en-US" sz="2600" dirty="0" err="1">
                <a:latin typeface="Roboto"/>
              </a:rPr>
              <a:t>gebruikt</a:t>
            </a:r>
            <a:r>
              <a:rPr lang="en-US" sz="2600" dirty="0">
                <a:latin typeface="Roboto"/>
              </a:rPr>
              <a:t> </a:t>
            </a:r>
            <a:r>
              <a:rPr lang="en-US" sz="2600" dirty="0" err="1">
                <a:latin typeface="Roboto"/>
              </a:rPr>
              <a:t>als</a:t>
            </a:r>
            <a:r>
              <a:rPr lang="en-US" sz="2600" dirty="0">
                <a:latin typeface="Roboto"/>
              </a:rPr>
              <a:t> </a:t>
            </a:r>
            <a:r>
              <a:rPr lang="en-US" sz="2600" dirty="0" err="1">
                <a:latin typeface="Roboto"/>
              </a:rPr>
              <a:t>een</a:t>
            </a:r>
            <a:r>
              <a:rPr lang="en-US" sz="2600" dirty="0">
                <a:latin typeface="Roboto"/>
              </a:rPr>
              <a:t> </a:t>
            </a:r>
            <a:r>
              <a:rPr lang="en-US" sz="2600" dirty="0" err="1">
                <a:latin typeface="Roboto"/>
              </a:rPr>
              <a:t>algemene</a:t>
            </a:r>
            <a:r>
              <a:rPr lang="en-US" sz="2600" dirty="0">
                <a:latin typeface="Roboto"/>
              </a:rPr>
              <a:t> term </a:t>
            </a:r>
          </a:p>
          <a:p>
            <a:pPr marL="0" indent="0">
              <a:buNone/>
            </a:pPr>
            <a:endParaRPr lang="en-US" sz="2600" dirty="0">
              <a:latin typeface="Roboto"/>
            </a:endParaRPr>
          </a:p>
          <a:p>
            <a:r>
              <a:rPr lang="en-US" sz="2600" dirty="0">
                <a:latin typeface="Roboto"/>
              </a:rPr>
              <a:t>die </a:t>
            </a:r>
            <a:r>
              <a:rPr lang="en-US" sz="2600" dirty="0" err="1">
                <a:latin typeface="Roboto"/>
              </a:rPr>
              <a:t>processen</a:t>
            </a:r>
            <a:r>
              <a:rPr lang="en-US" sz="2600" dirty="0">
                <a:latin typeface="Roboto"/>
              </a:rPr>
              <a:t> </a:t>
            </a:r>
            <a:r>
              <a:rPr lang="en-US" sz="2600" dirty="0" err="1">
                <a:latin typeface="Roboto"/>
              </a:rPr>
              <a:t>beschrijft</a:t>
            </a:r>
            <a:r>
              <a:rPr lang="en-US" sz="2600" dirty="0">
                <a:latin typeface="Roboto"/>
              </a:rPr>
              <a:t> van planning, </a:t>
            </a:r>
            <a:r>
              <a:rPr lang="en-US" sz="2600" dirty="0" err="1">
                <a:latin typeface="Roboto"/>
              </a:rPr>
              <a:t>verandering</a:t>
            </a:r>
            <a:r>
              <a:rPr lang="en-US" sz="2600" dirty="0">
                <a:latin typeface="Roboto"/>
              </a:rPr>
              <a:t> </a:t>
            </a:r>
            <a:r>
              <a:rPr lang="en-US" sz="2600" dirty="0" err="1">
                <a:latin typeface="Roboto"/>
              </a:rPr>
              <a:t>en</a:t>
            </a:r>
            <a:r>
              <a:rPr lang="en-US" sz="2600" dirty="0">
                <a:latin typeface="Roboto"/>
              </a:rPr>
              <a:t> </a:t>
            </a:r>
            <a:r>
              <a:rPr lang="en-US" sz="2600" dirty="0" err="1">
                <a:latin typeface="Roboto"/>
              </a:rPr>
              <a:t>evaluatie</a:t>
            </a:r>
            <a:r>
              <a:rPr lang="en-US" sz="2600" dirty="0">
                <a:latin typeface="Roboto"/>
              </a:rPr>
              <a:t> </a:t>
            </a:r>
          </a:p>
          <a:p>
            <a:endParaRPr lang="en-US" sz="2600" dirty="0">
              <a:latin typeface="Roboto"/>
            </a:endParaRPr>
          </a:p>
          <a:p>
            <a:r>
              <a:rPr lang="en-US" sz="2600" dirty="0" err="1">
                <a:latin typeface="Roboto"/>
              </a:rPr>
              <a:t>gebaseerd</a:t>
            </a:r>
            <a:r>
              <a:rPr lang="en-US" sz="2600" dirty="0">
                <a:latin typeface="Roboto"/>
              </a:rPr>
              <a:t> op </a:t>
            </a:r>
            <a:r>
              <a:rPr lang="en-US" sz="2600" dirty="0" err="1">
                <a:latin typeface="Roboto"/>
              </a:rPr>
              <a:t>praktijkonderzoek</a:t>
            </a:r>
            <a:r>
              <a:rPr lang="en-US" sz="2600" dirty="0">
                <a:latin typeface="Roboto"/>
              </a:rPr>
              <a:t> </a:t>
            </a:r>
            <a:r>
              <a:rPr lang="en-US" sz="2600" dirty="0" err="1">
                <a:latin typeface="Roboto"/>
              </a:rPr>
              <a:t>en</a:t>
            </a:r>
            <a:r>
              <a:rPr lang="en-US" sz="2600" dirty="0">
                <a:latin typeface="Roboto"/>
              </a:rPr>
              <a:t> </a:t>
            </a:r>
            <a:r>
              <a:rPr lang="en-US" sz="2600" dirty="0" err="1">
                <a:latin typeface="Roboto"/>
              </a:rPr>
              <a:t>reflectie</a:t>
            </a:r>
            <a:r>
              <a:rPr lang="en-US" sz="2600" dirty="0">
                <a:latin typeface="Roboto"/>
              </a:rPr>
              <a:t> van </a:t>
            </a:r>
            <a:r>
              <a:rPr lang="en-US" sz="2600" dirty="0" err="1">
                <a:latin typeface="Roboto"/>
              </a:rPr>
              <a:t>binnenuit</a:t>
            </a:r>
            <a:endParaRPr lang="en-US" sz="2600" dirty="0">
              <a:latin typeface="Roboto"/>
            </a:endParaRPr>
          </a:p>
          <a:p>
            <a:endParaRPr lang="nl-BE" sz="2600" dirty="0">
              <a:latin typeface="Roboto"/>
            </a:endParaRPr>
          </a:p>
          <a:p>
            <a:r>
              <a:rPr lang="nl-BE" sz="2600" dirty="0">
                <a:latin typeface="Roboto"/>
              </a:rPr>
              <a:t>met als doel ongelijkheid en uitsluiting in het onderwijs te verminderen</a:t>
            </a:r>
          </a:p>
          <a:p>
            <a:endParaRPr lang="nl-BE" sz="2600" dirty="0">
              <a:latin typeface="Roboto"/>
            </a:endParaRPr>
          </a:p>
          <a:p>
            <a:r>
              <a:rPr lang="nl-BE" sz="1300" dirty="0"/>
              <a:t>Ponte, P. (2012). Onderwijs en onderzoek van eigen makelij: onderzoek met en door leraren. Den Haag: Boom.</a:t>
            </a:r>
          </a:p>
          <a:p>
            <a:endParaRPr lang="nl-BE" dirty="0">
              <a:latin typeface="Roboto"/>
            </a:endParaRPr>
          </a:p>
        </p:txBody>
      </p:sp>
      <p:pic>
        <p:nvPicPr>
          <p:cNvPr id="5" name="Afbeelding 4"/>
          <p:cNvPicPr>
            <a:picLocks noChangeAspect="1"/>
          </p:cNvPicPr>
          <p:nvPr/>
        </p:nvPicPr>
        <p:blipFill>
          <a:blip r:embed="rId3"/>
          <a:stretch>
            <a:fillRect/>
          </a:stretch>
        </p:blipFill>
        <p:spPr>
          <a:xfrm>
            <a:off x="320590" y="465353"/>
            <a:ext cx="593810" cy="761566"/>
          </a:xfrm>
          <a:prstGeom prst="rect">
            <a:avLst/>
          </a:prstGeom>
        </p:spPr>
      </p:pic>
      <p:pic>
        <p:nvPicPr>
          <p:cNvPr id="7" name="Afbeelding 6">
            <a:extLst>
              <a:ext uri="{FF2B5EF4-FFF2-40B4-BE49-F238E27FC236}">
                <a16:creationId xmlns:a16="http://schemas.microsoft.com/office/drawing/2014/main" id="{E141B8F8-A2C5-4017-A350-6E835EE85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136" y="2225116"/>
            <a:ext cx="4991357" cy="3308520"/>
          </a:xfrm>
          <a:prstGeom prst="rect">
            <a:avLst/>
          </a:prstGeom>
        </p:spPr>
      </p:pic>
    </p:spTree>
    <p:extLst>
      <p:ext uri="{BB962C8B-B14F-4D97-AF65-F5344CB8AC3E}">
        <p14:creationId xmlns:p14="http://schemas.microsoft.com/office/powerpoint/2010/main" val="4286267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6360316" y="3343468"/>
            <a:ext cx="4381242" cy="3285932"/>
          </a:xfrm>
          <a:prstGeom prst="rect">
            <a:avLst/>
          </a:prstGeom>
        </p:spPr>
      </p:pic>
      <p:pic>
        <p:nvPicPr>
          <p:cNvPr id="7" name="Afbeelding 6"/>
          <p:cNvPicPr>
            <a:picLocks noChangeAspect="1"/>
          </p:cNvPicPr>
          <p:nvPr/>
        </p:nvPicPr>
        <p:blipFill>
          <a:blip r:embed="rId4"/>
          <a:stretch>
            <a:fillRect/>
          </a:stretch>
        </p:blipFill>
        <p:spPr>
          <a:xfrm>
            <a:off x="1897380" y="3670306"/>
            <a:ext cx="3961967" cy="2959094"/>
          </a:xfrm>
          <a:prstGeom prst="rect">
            <a:avLst/>
          </a:prstGeom>
        </p:spPr>
      </p:pic>
      <p:pic>
        <p:nvPicPr>
          <p:cNvPr id="9" name="Afbeelding 8"/>
          <p:cNvPicPr>
            <a:picLocks noChangeAspect="1"/>
          </p:cNvPicPr>
          <p:nvPr/>
        </p:nvPicPr>
        <p:blipFill>
          <a:blip r:embed="rId5"/>
          <a:stretch>
            <a:fillRect/>
          </a:stretch>
        </p:blipFill>
        <p:spPr>
          <a:xfrm>
            <a:off x="6525162" y="737034"/>
            <a:ext cx="4216396" cy="1991794"/>
          </a:xfrm>
          <a:prstGeom prst="rect">
            <a:avLst/>
          </a:prstGeom>
        </p:spPr>
      </p:pic>
      <p:sp>
        <p:nvSpPr>
          <p:cNvPr id="8" name="Titel 1"/>
          <p:cNvSpPr>
            <a:spLocks noGrp="1"/>
          </p:cNvSpPr>
          <p:nvPr>
            <p:ph type="title"/>
          </p:nvPr>
        </p:nvSpPr>
        <p:spPr>
          <a:xfrm>
            <a:off x="475488" y="642700"/>
            <a:ext cx="6354474" cy="2180462"/>
          </a:xfrm>
        </p:spPr>
        <p:txBody>
          <a:bodyPr/>
          <a:lstStyle/>
          <a:p>
            <a:r>
              <a:rPr lang="nl-NL" dirty="0"/>
              <a:t>3. Opdracht: </a:t>
            </a:r>
            <a:br>
              <a:rPr lang="nl-NL" dirty="0"/>
            </a:br>
            <a:r>
              <a:rPr lang="nl-NL" dirty="0"/>
              <a:t>diversiteit in beeld</a:t>
            </a:r>
          </a:p>
        </p:txBody>
      </p:sp>
    </p:spTree>
    <p:extLst>
      <p:ext uri="{BB962C8B-B14F-4D97-AF65-F5344CB8AC3E}">
        <p14:creationId xmlns:p14="http://schemas.microsoft.com/office/powerpoint/2010/main" val="3487705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3. Opdracht: diversiteit in beeld</a:t>
            </a:r>
          </a:p>
        </p:txBody>
      </p:sp>
      <p:sp>
        <p:nvSpPr>
          <p:cNvPr id="3" name="Tekstvak 2"/>
          <p:cNvSpPr txBox="1"/>
          <p:nvPr/>
        </p:nvSpPr>
        <p:spPr>
          <a:xfrm>
            <a:off x="838200" y="2089408"/>
            <a:ext cx="11000232" cy="4678204"/>
          </a:xfrm>
          <a:prstGeom prst="rect">
            <a:avLst/>
          </a:prstGeom>
          <a:noFill/>
        </p:spPr>
        <p:txBody>
          <a:bodyPr wrap="square" rtlCol="0">
            <a:spAutoFit/>
          </a:bodyPr>
          <a:lstStyle/>
          <a:p>
            <a:pPr lvl="0"/>
            <a:r>
              <a:rPr lang="nl-BE" sz="2000" dirty="0"/>
              <a:t>Bekijk de </a:t>
            </a:r>
            <a:r>
              <a:rPr lang="nl-BE" sz="2000" b="1" dirty="0"/>
              <a:t>inclusieve bril</a:t>
            </a:r>
            <a:r>
              <a:rPr lang="nl-BE" sz="2000" dirty="0"/>
              <a:t>  op het online kenniscentrum van </a:t>
            </a:r>
            <a:r>
              <a:rPr lang="nl-BE" sz="2000" dirty="0" err="1"/>
              <a:t>Potential</a:t>
            </a:r>
            <a:r>
              <a:rPr lang="nl-BE" sz="2000" dirty="0"/>
              <a:t>. Verschilt die van jouw kijk op inclusieve leeromgevingen, diversiteit of verbindend samenwerken? Kleurt dit jouw kijk nog wat bij, of vind je er vooral een bevestiging in van hoe jij het ziet? </a:t>
            </a:r>
          </a:p>
          <a:p>
            <a:pPr lvl="0"/>
            <a:endParaRPr lang="nl-BE" sz="2000" dirty="0"/>
          </a:p>
          <a:p>
            <a:pPr lvl="0"/>
            <a:r>
              <a:rPr lang="nl-BE" sz="2000" dirty="0"/>
              <a:t>Zoom in op hoe jij omgaat met </a:t>
            </a:r>
            <a:r>
              <a:rPr lang="nl-BE" sz="2000" b="1" dirty="0"/>
              <a:t>diversiteit</a:t>
            </a:r>
            <a:r>
              <a:rPr lang="nl-BE" sz="2000" dirty="0"/>
              <a:t> in je klaspraktijk. Stel dat we even een vlieg zouden mogen zijn op jouw muur. Wat zou je ons dan willen laten zien? Maak dat</a:t>
            </a:r>
            <a:r>
              <a:rPr lang="nl-BE" sz="2000" b="1" dirty="0"/>
              <a:t> zichtbaar</a:t>
            </a:r>
            <a:r>
              <a:rPr lang="nl-BE" sz="2000" dirty="0"/>
              <a:t> in een </a:t>
            </a:r>
            <a:r>
              <a:rPr lang="nl-BE" sz="2000" b="1" dirty="0"/>
              <a:t>korte filmclip van 1 à 3 minuten</a:t>
            </a:r>
            <a:r>
              <a:rPr lang="nl-BE" sz="2000" dirty="0"/>
              <a:t>. Tracht iets kleins in beeld te brengen van wat jou al lukt. Je kan bijvoorbeeld een werkvorm tonen, een situatie, een leermateriaal of evaluatie, een interactie met een leerling of een groep, een overleg met een ouder of collega,... Je kan zelf een stukje filmen, bijvoorbeeld met je GSM of een camera. Je kan ook aan een (oud-)collega, vriendin, ouder, leerling… vragen om dat te doen. Lukt het je echt niet, dan kan je foto’s maken, een collage of tekening waarmee je de klassituatie visueel tot leven brengt. De bedoeling is dat we in een volgende bijeenkomst samen beter kunnen begrijpen wat er precies speelt in de realiteit van jouw praktijk, bij jouw leerlingen.</a:t>
            </a:r>
          </a:p>
          <a:p>
            <a:r>
              <a:rPr lang="nl-BE" sz="2000" dirty="0"/>
              <a:t> Linken naar bril kenniscentrum</a:t>
            </a:r>
          </a:p>
          <a:p>
            <a:endParaRPr lang="nl-NL" dirty="0"/>
          </a:p>
        </p:txBody>
      </p:sp>
      <p:pic>
        <p:nvPicPr>
          <p:cNvPr id="4" name="Afbeelding 3"/>
          <p:cNvPicPr>
            <a:picLocks noChangeAspect="1"/>
          </p:cNvPicPr>
          <p:nvPr/>
        </p:nvPicPr>
        <p:blipFill>
          <a:blip r:embed="rId2"/>
          <a:stretch>
            <a:fillRect/>
          </a:stretch>
        </p:blipFill>
        <p:spPr>
          <a:xfrm>
            <a:off x="9600863" y="-33595"/>
            <a:ext cx="2591137" cy="1724283"/>
          </a:xfrm>
          <a:prstGeom prst="rect">
            <a:avLst/>
          </a:prstGeom>
        </p:spPr>
      </p:pic>
    </p:spTree>
    <p:extLst>
      <p:ext uri="{BB962C8B-B14F-4D97-AF65-F5344CB8AC3E}">
        <p14:creationId xmlns:p14="http://schemas.microsoft.com/office/powerpoint/2010/main" val="43946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8728714" y="0"/>
            <a:ext cx="3463286" cy="2304659"/>
          </a:xfrm>
          <a:prstGeom prst="rect">
            <a:avLst/>
          </a:prstGeom>
        </p:spPr>
      </p:pic>
      <p:sp>
        <p:nvSpPr>
          <p:cNvPr id="8" name="Titel 1"/>
          <p:cNvSpPr>
            <a:spLocks noGrp="1"/>
          </p:cNvSpPr>
          <p:nvPr>
            <p:ph type="title"/>
          </p:nvPr>
        </p:nvSpPr>
        <p:spPr>
          <a:xfrm>
            <a:off x="456063" y="260914"/>
            <a:ext cx="10515600" cy="1325563"/>
          </a:xfrm>
        </p:spPr>
        <p:txBody>
          <a:bodyPr>
            <a:normAutofit/>
          </a:bodyPr>
          <a:lstStyle/>
          <a:p>
            <a:r>
              <a:rPr lang="nl-NL" dirty="0"/>
              <a:t>3. Opdracht: diversiteit in beeld</a:t>
            </a:r>
          </a:p>
        </p:txBody>
      </p:sp>
      <p:sp>
        <p:nvSpPr>
          <p:cNvPr id="3" name="Tekstvak 2"/>
          <p:cNvSpPr txBox="1"/>
          <p:nvPr/>
        </p:nvSpPr>
        <p:spPr>
          <a:xfrm>
            <a:off x="1208798" y="1946872"/>
            <a:ext cx="7519916" cy="2308324"/>
          </a:xfrm>
          <a:prstGeom prst="rect">
            <a:avLst/>
          </a:prstGeom>
          <a:noFill/>
        </p:spPr>
        <p:txBody>
          <a:bodyPr wrap="square" rtlCol="0">
            <a:spAutoFit/>
          </a:bodyPr>
          <a:lstStyle/>
          <a:p>
            <a:pPr marL="285750" indent="-285750">
              <a:buFont typeface="Arial" charset="0"/>
              <a:buChar char="•"/>
            </a:pPr>
            <a:r>
              <a:rPr lang="nl-NL" dirty="0"/>
              <a:t>Wat is nodig om ieders veiligheid te garanderen bij het idee van filmen?</a:t>
            </a:r>
          </a:p>
          <a:p>
            <a:pPr marL="285750" indent="-285750">
              <a:buFont typeface="Arial" charset="0"/>
              <a:buChar char="•"/>
            </a:pPr>
            <a:endParaRPr lang="nl-NL" dirty="0"/>
          </a:p>
          <a:p>
            <a:pPr marL="285750" indent="-285750">
              <a:buFont typeface="Arial" charset="0"/>
              <a:buChar char="•"/>
            </a:pPr>
            <a:r>
              <a:rPr lang="nl-NL" dirty="0"/>
              <a:t>Voelt het kwetsbaar aan om te (laten) filmen? Wat heb je nodig om daarmee om te gaan?</a:t>
            </a:r>
          </a:p>
          <a:p>
            <a:pPr marL="285750" indent="-285750">
              <a:buFont typeface="Arial" charset="0"/>
              <a:buChar char="•"/>
            </a:pPr>
            <a:endParaRPr lang="nl-NL" dirty="0"/>
          </a:p>
          <a:p>
            <a:pPr marL="285750" indent="-285750">
              <a:buFont typeface="Arial" charset="0"/>
              <a:buChar char="•"/>
            </a:pPr>
            <a:r>
              <a:rPr lang="nl-NL" dirty="0"/>
              <a:t>Wat is de mogelijke kracht van filmen en/of gefilmd worden?</a:t>
            </a:r>
          </a:p>
          <a:p>
            <a:pPr marL="285750" indent="-285750">
              <a:buFont typeface="Arial" charset="0"/>
              <a:buChar char="•"/>
            </a:pPr>
            <a:endParaRPr lang="nl-NL" dirty="0"/>
          </a:p>
          <a:p>
            <a:pPr marL="285750" indent="-285750">
              <a:buFont typeface="Arial" charset="0"/>
              <a:buChar char="•"/>
            </a:pPr>
            <a:endParaRPr lang="nl-NL" dirty="0"/>
          </a:p>
        </p:txBody>
      </p:sp>
    </p:spTree>
    <p:extLst>
      <p:ext uri="{BB962C8B-B14F-4D97-AF65-F5344CB8AC3E}">
        <p14:creationId xmlns:p14="http://schemas.microsoft.com/office/powerpoint/2010/main" val="108114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9259" y="472701"/>
            <a:ext cx="10515600" cy="1325563"/>
          </a:xfrm>
        </p:spPr>
        <p:txBody>
          <a:bodyPr/>
          <a:lstStyle/>
          <a:p>
            <a:r>
              <a:rPr lang="nl-NL" dirty="0">
                <a:latin typeface="Roboto"/>
              </a:rPr>
              <a:t>Doelstellingen</a:t>
            </a:r>
          </a:p>
        </p:txBody>
      </p:sp>
      <p:sp>
        <p:nvSpPr>
          <p:cNvPr id="3" name="Tijdelijke aanduiding voor inhoud 2"/>
          <p:cNvSpPr>
            <a:spLocks noGrp="1"/>
          </p:cNvSpPr>
          <p:nvPr>
            <p:ph idx="1"/>
          </p:nvPr>
        </p:nvSpPr>
        <p:spPr>
          <a:xfrm>
            <a:off x="452568" y="2316208"/>
            <a:ext cx="11313459" cy="3437826"/>
          </a:xfrm>
        </p:spPr>
        <p:txBody>
          <a:bodyPr>
            <a:normAutofit lnSpcReduction="10000"/>
          </a:bodyPr>
          <a:lstStyle/>
          <a:p>
            <a:pPr lvl="0"/>
            <a:r>
              <a:rPr lang="nl-NL" dirty="0">
                <a:latin typeface="Roboto"/>
              </a:rPr>
              <a:t>Je verwoordt je eigen kijk op diversiteit in de klaspraktijk en op samenwerking met diverse partners.</a:t>
            </a:r>
          </a:p>
          <a:p>
            <a:pPr lvl="0"/>
            <a:endParaRPr lang="nl-NL" dirty="0">
              <a:latin typeface="Roboto"/>
            </a:endParaRPr>
          </a:p>
          <a:p>
            <a:pPr lvl="0"/>
            <a:r>
              <a:rPr lang="nl-NL" dirty="0">
                <a:latin typeface="Roboto"/>
              </a:rPr>
              <a:t>Je hebt zicht op je competenties als inclusieve leerkracht en brengt je sterktes en uitdagingen in kaart.</a:t>
            </a:r>
          </a:p>
          <a:p>
            <a:pPr lvl="0"/>
            <a:endParaRPr lang="nl-NL" dirty="0">
              <a:latin typeface="Roboto"/>
            </a:endParaRPr>
          </a:p>
          <a:p>
            <a:pPr lvl="0"/>
            <a:r>
              <a:rPr lang="nl-NL" dirty="0">
                <a:latin typeface="Roboto"/>
              </a:rPr>
              <a:t>Je deelt met de groep wat je in je professionele groei in functie van een inclusieve leeromgeving wil bereiken.</a:t>
            </a:r>
          </a:p>
          <a:p>
            <a:pPr lvl="0"/>
            <a:endParaRPr lang="nl-NL" dirty="0">
              <a:latin typeface="Roboto"/>
            </a:endParaRPr>
          </a:p>
        </p:txBody>
      </p:sp>
      <p:pic>
        <p:nvPicPr>
          <p:cNvPr id="5" name="Afbeelding 4"/>
          <p:cNvPicPr>
            <a:picLocks noChangeAspect="1"/>
          </p:cNvPicPr>
          <p:nvPr/>
        </p:nvPicPr>
        <p:blipFill>
          <a:blip r:embed="rId3"/>
          <a:stretch>
            <a:fillRect/>
          </a:stretch>
        </p:blipFill>
        <p:spPr>
          <a:xfrm>
            <a:off x="8361309" y="-45245"/>
            <a:ext cx="2361453" cy="2361453"/>
          </a:xfrm>
          <a:prstGeom prst="rect">
            <a:avLst/>
          </a:prstGeom>
        </p:spPr>
      </p:pic>
    </p:spTree>
    <p:extLst>
      <p:ext uri="{BB962C8B-B14F-4D97-AF65-F5344CB8AC3E}">
        <p14:creationId xmlns:p14="http://schemas.microsoft.com/office/powerpoint/2010/main" val="1549505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38150" y="1852603"/>
            <a:ext cx="11175944" cy="4247317"/>
          </a:xfrm>
          <a:prstGeom prst="rect">
            <a:avLst/>
          </a:prstGeom>
          <a:noFill/>
        </p:spPr>
        <p:txBody>
          <a:bodyPr wrap="square" rtlCol="0">
            <a:spAutoFit/>
          </a:bodyPr>
          <a:lstStyle/>
          <a:p>
            <a:r>
              <a:rPr lang="nl-NL" dirty="0"/>
              <a:t>Afspraken:</a:t>
            </a:r>
          </a:p>
          <a:p>
            <a:endParaRPr lang="nl-NL" dirty="0"/>
          </a:p>
          <a:p>
            <a:pPr marL="285750" lvl="0" indent="-285750">
              <a:buFont typeface="Arial" charset="0"/>
              <a:buChar char="•"/>
            </a:pPr>
            <a:r>
              <a:rPr lang="nl-NL" b="1" dirty="0"/>
              <a:t>Jij kiest en beslist wat wordt vastgelegd, wat je toont en aan wie </a:t>
            </a:r>
            <a:r>
              <a:rPr lang="nl-NL" dirty="0"/>
              <a:t>in het kernteam je dit toont. Niets ervan mag buiten het samen leren in het kernteam gebruikt worden, tenzij jij daar zelf uitdrukkelijk toestemming voor geeft. </a:t>
            </a:r>
          </a:p>
          <a:p>
            <a:pPr marL="285750" lvl="0" indent="-285750">
              <a:buFont typeface="Arial" charset="0"/>
              <a:buChar char="•"/>
            </a:pPr>
            <a:endParaRPr lang="nl-NL" dirty="0"/>
          </a:p>
          <a:p>
            <a:pPr marL="285750" lvl="0" indent="-285750">
              <a:buFont typeface="Arial" charset="0"/>
              <a:buChar char="•"/>
            </a:pPr>
            <a:r>
              <a:rPr lang="nl-NL" dirty="0"/>
              <a:t>Tijdens het delen, kijken we </a:t>
            </a:r>
            <a:r>
              <a:rPr lang="nl-NL" b="1" dirty="0"/>
              <a:t>waarderend en respecteren </a:t>
            </a:r>
            <a:r>
              <a:rPr lang="nl-NL" dirty="0"/>
              <a:t>we elkaar in ieders zoekproces. </a:t>
            </a:r>
          </a:p>
          <a:p>
            <a:pPr marL="285750" indent="-285750">
              <a:buFont typeface="Arial" charset="0"/>
              <a:buChar char="•"/>
            </a:pPr>
            <a:endParaRPr lang="nl-NL" dirty="0"/>
          </a:p>
          <a:p>
            <a:pPr marL="285750" indent="-285750">
              <a:buFont typeface="Arial" charset="0"/>
              <a:buChar char="•"/>
            </a:pPr>
            <a:r>
              <a:rPr lang="nl-NL" b="1" dirty="0"/>
              <a:t>Jij bent en blijft eigenaar van de beelden die je maakt</a:t>
            </a:r>
            <a:r>
              <a:rPr lang="nl-NL" dirty="0"/>
              <a:t>. Jij beslist wat je met wie wil delen </a:t>
            </a:r>
            <a:r>
              <a:rPr lang="nl-NL" b="1" dirty="0"/>
              <a:t>in functie van jouw competentieontwikkeling </a:t>
            </a:r>
            <a:r>
              <a:rPr lang="nl-NL" dirty="0"/>
              <a:t>in dit professionaliseringstraject. Zo beslis jij of en hoe je ze deelt met de coach zodat die jou optimaal kan ondersteunen.</a:t>
            </a:r>
            <a:r>
              <a:rPr lang="nl-BE" dirty="0"/>
              <a:t> Beeld is een middel om te leren, geen middel om te oordelen. </a:t>
            </a:r>
            <a:r>
              <a:rPr lang="nl-NL" dirty="0"/>
              <a:t> </a:t>
            </a:r>
          </a:p>
          <a:p>
            <a:pPr marL="285750" indent="-285750">
              <a:buFont typeface="Arial" charset="0"/>
              <a:buChar char="•"/>
            </a:pPr>
            <a:endParaRPr lang="nl-NL" dirty="0"/>
          </a:p>
          <a:p>
            <a:pPr marL="285750" indent="-285750">
              <a:buFont typeface="Arial" charset="0"/>
              <a:buChar char="•"/>
            </a:pPr>
            <a:r>
              <a:rPr lang="nl-NL" dirty="0"/>
              <a:t>De beelden zijn </a:t>
            </a:r>
            <a:r>
              <a:rPr lang="nl-NL" b="1" dirty="0"/>
              <a:t>niet bedoeld voor de directie, ouders, leerlingen</a:t>
            </a:r>
            <a:r>
              <a:rPr lang="mr-IN" b="1" dirty="0"/>
              <a:t>…</a:t>
            </a:r>
            <a:r>
              <a:rPr lang="nl-BE" b="1" dirty="0"/>
              <a:t> </a:t>
            </a:r>
            <a:r>
              <a:rPr lang="nl-BE" dirty="0"/>
              <a:t>Als jij het zelf veilig vindt en ze toch met bv. ouders wenst te delen, dan doe je dit met respect voor de </a:t>
            </a:r>
            <a:r>
              <a:rPr lang="nl-BE" b="1" dirty="0"/>
              <a:t>privacywetgeving</a:t>
            </a:r>
            <a:r>
              <a:rPr lang="nl-BE" dirty="0"/>
              <a:t>, cfr. de schoolbrede afspraken hierover en het schoolreglement.</a:t>
            </a:r>
          </a:p>
          <a:p>
            <a:endParaRPr lang="nl-NL" dirty="0"/>
          </a:p>
        </p:txBody>
      </p:sp>
      <p:pic>
        <p:nvPicPr>
          <p:cNvPr id="3" name="Afbeelding 2"/>
          <p:cNvPicPr>
            <a:picLocks noChangeAspect="1"/>
          </p:cNvPicPr>
          <p:nvPr/>
        </p:nvPicPr>
        <p:blipFill>
          <a:blip r:embed="rId3"/>
          <a:stretch>
            <a:fillRect/>
          </a:stretch>
        </p:blipFill>
        <p:spPr>
          <a:xfrm>
            <a:off x="8728714" y="0"/>
            <a:ext cx="3463286" cy="2304659"/>
          </a:xfrm>
          <a:prstGeom prst="rect">
            <a:avLst/>
          </a:prstGeom>
        </p:spPr>
      </p:pic>
      <p:sp>
        <p:nvSpPr>
          <p:cNvPr id="4" name="Titel 1"/>
          <p:cNvSpPr txBox="1">
            <a:spLocks/>
          </p:cNvSpPr>
          <p:nvPr/>
        </p:nvSpPr>
        <p:spPr>
          <a:xfrm>
            <a:off x="456063" y="260914"/>
            <a:ext cx="1051560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lumMod val="75000"/>
                    <a:lumOff val="25000"/>
                  </a:schemeClr>
                </a:solidFill>
                <a:effectLst/>
                <a:latin typeface="Poiret One" panose="02000000000000000000" pitchFamily="2" charset="0"/>
                <a:ea typeface="+mj-ea"/>
                <a:cs typeface="+mj-cs"/>
              </a:defRPr>
            </a:lvl1pPr>
          </a:lstStyle>
          <a:p>
            <a:r>
              <a:rPr lang="nl-NL" sz="4000" dirty="0">
                <a:latin typeface="Roboto"/>
              </a:rPr>
              <a:t>3. Opdracht: diversiteit in beeld</a:t>
            </a:r>
          </a:p>
        </p:txBody>
      </p:sp>
    </p:spTree>
    <p:extLst>
      <p:ext uri="{BB962C8B-B14F-4D97-AF65-F5344CB8AC3E}">
        <p14:creationId xmlns:p14="http://schemas.microsoft.com/office/powerpoint/2010/main" val="273796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9259" y="472701"/>
            <a:ext cx="10515600" cy="1325563"/>
          </a:xfrm>
        </p:spPr>
        <p:txBody>
          <a:bodyPr/>
          <a:lstStyle/>
          <a:p>
            <a:r>
              <a:rPr lang="nl-NL" dirty="0"/>
              <a:t>Doelstellingen sessie 1 bereikt?</a:t>
            </a:r>
          </a:p>
        </p:txBody>
      </p:sp>
      <p:pic>
        <p:nvPicPr>
          <p:cNvPr id="5" name="Afbeelding 4"/>
          <p:cNvPicPr>
            <a:picLocks noChangeAspect="1"/>
          </p:cNvPicPr>
          <p:nvPr/>
        </p:nvPicPr>
        <p:blipFill>
          <a:blip r:embed="rId2"/>
          <a:stretch>
            <a:fillRect/>
          </a:stretch>
        </p:blipFill>
        <p:spPr>
          <a:xfrm>
            <a:off x="9084811" y="229075"/>
            <a:ext cx="2361453" cy="2361453"/>
          </a:xfrm>
          <a:prstGeom prst="rect">
            <a:avLst/>
          </a:prstGeom>
        </p:spPr>
      </p:pic>
      <p:sp>
        <p:nvSpPr>
          <p:cNvPr id="6" name="Tijdelijke aanduiding voor inhoud 2"/>
          <p:cNvSpPr txBox="1">
            <a:spLocks/>
          </p:cNvSpPr>
          <p:nvPr/>
        </p:nvSpPr>
        <p:spPr>
          <a:xfrm>
            <a:off x="735596" y="2684084"/>
            <a:ext cx="11313459" cy="3437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Je verwoordt je eigen kijk op diversiteit in de klaspraktijk en op samenwerking met diverse partners.</a:t>
            </a:r>
          </a:p>
          <a:p>
            <a:r>
              <a:rPr lang="nl-NL" dirty="0"/>
              <a:t>Je hebt zicht op je competenties als inclusieve leerkracht en brengt je sterktes en uitdagingen in kaart.</a:t>
            </a:r>
          </a:p>
          <a:p>
            <a:r>
              <a:rPr lang="nl-NL" dirty="0"/>
              <a:t>Je deelt met de groep wat je in je professionele groei in functie van </a:t>
            </a:r>
            <a:r>
              <a:rPr lang="nl-NL"/>
              <a:t>een inclusieve leeromgeving </a:t>
            </a:r>
            <a:r>
              <a:rPr lang="nl-NL" dirty="0"/>
              <a:t>wil bereiken.</a:t>
            </a:r>
          </a:p>
          <a:p>
            <a:endParaRPr lang="nl-NL" dirty="0"/>
          </a:p>
        </p:txBody>
      </p:sp>
    </p:spTree>
    <p:extLst>
      <p:ext uri="{BB962C8B-B14F-4D97-AF65-F5344CB8AC3E}">
        <p14:creationId xmlns:p14="http://schemas.microsoft.com/office/powerpoint/2010/main" val="1752150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Afronding </a:t>
            </a:r>
          </a:p>
        </p:txBody>
      </p:sp>
      <p:sp>
        <p:nvSpPr>
          <p:cNvPr id="3" name="Tekstvak 2"/>
          <p:cNvSpPr txBox="1"/>
          <p:nvPr/>
        </p:nvSpPr>
        <p:spPr>
          <a:xfrm>
            <a:off x="1252684" y="2272553"/>
            <a:ext cx="6748317" cy="4524315"/>
          </a:xfrm>
          <a:prstGeom prst="rect">
            <a:avLst/>
          </a:prstGeom>
          <a:noFill/>
        </p:spPr>
        <p:txBody>
          <a:bodyPr wrap="square" rtlCol="0">
            <a:spAutoFit/>
          </a:bodyPr>
          <a:lstStyle/>
          <a:p>
            <a:r>
              <a:rPr lang="nl-BE" sz="2400" i="1" dirty="0"/>
              <a:t>TOP: Wat is er goed geweest?</a:t>
            </a:r>
          </a:p>
          <a:p>
            <a:r>
              <a:rPr lang="nl-BE" sz="2400" i="1" dirty="0"/>
              <a:t> </a:t>
            </a:r>
          </a:p>
          <a:p>
            <a:r>
              <a:rPr lang="nl-BE" sz="2400" i="1" dirty="0"/>
              <a:t>TIP: Wat kon er beter? </a:t>
            </a:r>
          </a:p>
          <a:p>
            <a:endParaRPr lang="nl-BE" sz="2400" i="1" dirty="0"/>
          </a:p>
          <a:p>
            <a:r>
              <a:rPr lang="nl-BE" sz="2400" i="1" dirty="0"/>
              <a:t>Als het niet goed was, wat heb je dan nodig om in de volgende sessies op een veilige manier van elkaar te kunnen leren? </a:t>
            </a:r>
          </a:p>
          <a:p>
            <a:endParaRPr lang="nl-BE" sz="2400" i="1" dirty="0"/>
          </a:p>
          <a:p>
            <a:r>
              <a:rPr lang="nl-BE" sz="2400" i="1" dirty="0"/>
              <a:t>Als we willen dat het leerklimaat in ons kernteam goed blijft, welke afspraken moeten we dan eventueel nog maken? (bv. over het verslag, de filmclips</a:t>
            </a:r>
            <a:r>
              <a:rPr lang="mr-IN" sz="2400" i="1" dirty="0"/>
              <a:t>…</a:t>
            </a:r>
            <a:r>
              <a:rPr lang="nl-BE" sz="2400" i="1" dirty="0"/>
              <a:t>)</a:t>
            </a:r>
            <a:endParaRPr lang="nl-NL" sz="2400" dirty="0"/>
          </a:p>
        </p:txBody>
      </p:sp>
      <p:pic>
        <p:nvPicPr>
          <p:cNvPr id="5" name="Picture 2" descr="Tip-T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921" y="2366682"/>
            <a:ext cx="3474110" cy="3067906"/>
          </a:xfrm>
          <a:prstGeom prst="rect">
            <a:avLst/>
          </a:prstGeom>
        </p:spPr>
      </p:pic>
    </p:spTree>
    <p:extLst>
      <p:ext uri="{BB962C8B-B14F-4D97-AF65-F5344CB8AC3E}">
        <p14:creationId xmlns:p14="http://schemas.microsoft.com/office/powerpoint/2010/main" val="570511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Bedankt!</a:t>
            </a:r>
          </a:p>
        </p:txBody>
      </p:sp>
    </p:spTree>
    <p:extLst>
      <p:ext uri="{BB962C8B-B14F-4D97-AF65-F5344CB8AC3E}">
        <p14:creationId xmlns:p14="http://schemas.microsoft.com/office/powerpoint/2010/main" val="211049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4129" y="559090"/>
            <a:ext cx="5062511" cy="1499616"/>
          </a:xfrm>
        </p:spPr>
        <p:txBody>
          <a:bodyPr>
            <a:normAutofit/>
          </a:bodyPr>
          <a:lstStyle/>
          <a:p>
            <a:r>
              <a:rPr lang="nl-NL" dirty="0"/>
              <a:t>Inhoud</a:t>
            </a:r>
          </a:p>
        </p:txBody>
      </p:sp>
      <p:sp>
        <p:nvSpPr>
          <p:cNvPr id="3" name="Tijdelijke aanduiding voor inhoud 2"/>
          <p:cNvSpPr>
            <a:spLocks noGrp="1"/>
          </p:cNvSpPr>
          <p:nvPr>
            <p:ph idx="1"/>
          </p:nvPr>
        </p:nvSpPr>
        <p:spPr>
          <a:xfrm>
            <a:off x="762000" y="2298269"/>
            <a:ext cx="5992761" cy="4426996"/>
          </a:xfrm>
        </p:spPr>
        <p:txBody>
          <a:bodyPr>
            <a:normAutofit/>
          </a:bodyPr>
          <a:lstStyle/>
          <a:p>
            <a:pPr marL="342900" indent="-342900">
              <a:buFont typeface="+mj-lt"/>
              <a:buAutoNum type="arabicPeriod"/>
            </a:pPr>
            <a:endParaRPr lang="nl-NL" sz="1800" dirty="0">
              <a:solidFill>
                <a:schemeClr val="tx1"/>
              </a:solidFill>
              <a:latin typeface="Roboto"/>
            </a:endParaRPr>
          </a:p>
          <a:p>
            <a:pPr marL="800100" lvl="1" indent="-342900">
              <a:lnSpc>
                <a:spcPct val="100000"/>
              </a:lnSpc>
              <a:buFont typeface="+mj-lt"/>
              <a:buAutoNum type="arabicPeriod"/>
            </a:pPr>
            <a:r>
              <a:rPr lang="nl-NL" sz="3200" dirty="0">
                <a:solidFill>
                  <a:schemeClr val="tx1"/>
                </a:solidFill>
                <a:latin typeface="Roboto"/>
              </a:rPr>
              <a:t>Iedereen heeft groeipotentieel</a:t>
            </a:r>
          </a:p>
          <a:p>
            <a:pPr marL="800100" lvl="1" indent="-342900">
              <a:lnSpc>
                <a:spcPct val="100000"/>
              </a:lnSpc>
              <a:buFont typeface="+mj-lt"/>
              <a:buAutoNum type="arabicPeriod"/>
            </a:pPr>
            <a:r>
              <a:rPr lang="nl-NL" sz="3200" dirty="0">
                <a:solidFill>
                  <a:schemeClr val="tx1"/>
                </a:solidFill>
                <a:latin typeface="Roboto"/>
              </a:rPr>
              <a:t>Competenties voor inclusie onder de loep</a:t>
            </a:r>
          </a:p>
          <a:p>
            <a:pPr marL="800100" lvl="1" indent="-342900">
              <a:lnSpc>
                <a:spcPct val="100000"/>
              </a:lnSpc>
              <a:buFont typeface="+mj-lt"/>
              <a:buAutoNum type="arabicPeriod"/>
            </a:pPr>
            <a:r>
              <a:rPr lang="nl-NL" sz="3200" dirty="0">
                <a:solidFill>
                  <a:schemeClr val="tx1"/>
                </a:solidFill>
                <a:latin typeface="Roboto"/>
              </a:rPr>
              <a:t>Een inclusieve bril: dromen over verandering</a:t>
            </a:r>
          </a:p>
          <a:p>
            <a:pPr marL="342900" indent="-342900">
              <a:buFont typeface="+mj-lt"/>
              <a:buAutoNum type="arabicPeriod"/>
            </a:pPr>
            <a:endParaRPr lang="nl-NL" sz="2400" dirty="0">
              <a:solidFill>
                <a:schemeClr val="tx2"/>
              </a:solidFill>
              <a:latin typeface="Roboto"/>
            </a:endParaRPr>
          </a:p>
          <a:p>
            <a:pPr marL="342900" indent="-342900">
              <a:buFont typeface="+mj-lt"/>
              <a:buAutoNum type="arabicPeriod"/>
            </a:pPr>
            <a:endParaRPr lang="nl-NL" sz="2400" dirty="0">
              <a:solidFill>
                <a:schemeClr val="tx2"/>
              </a:solidFill>
              <a:latin typeface="Roboto"/>
            </a:endParaRPr>
          </a:p>
          <a:p>
            <a:pPr marL="800100" lvl="1" indent="-342900">
              <a:buFont typeface="+mj-lt"/>
              <a:buAutoNum type="arabicPeriod"/>
            </a:pPr>
            <a:endParaRPr lang="nl-NL" sz="1400" dirty="0">
              <a:latin typeface="Roboto"/>
            </a:endParaRPr>
          </a:p>
          <a:p>
            <a:pPr marL="800100" lvl="1" indent="-342900">
              <a:buFont typeface="+mj-lt"/>
              <a:buAutoNum type="arabicPeriod"/>
            </a:pPr>
            <a:endParaRPr lang="nl-NL" sz="1400" dirty="0">
              <a:latin typeface="Roboto"/>
            </a:endParaRPr>
          </a:p>
          <a:p>
            <a:pPr lvl="1"/>
            <a:endParaRPr lang="nl-NL" sz="1800" dirty="0">
              <a:solidFill>
                <a:srgbClr val="FFFFFF"/>
              </a:solidFill>
              <a:latin typeface="Roboto"/>
            </a:endParaRPr>
          </a:p>
        </p:txBody>
      </p:sp>
      <p:pic>
        <p:nvPicPr>
          <p:cNvPr id="7" name="Afbeelding 6"/>
          <p:cNvPicPr/>
          <p:nvPr/>
        </p:nvPicPr>
        <p:blipFill rotWithShape="1">
          <a:blip r:embed="rId3">
            <a:extLst>
              <a:ext uri="{28A0092B-C50C-407E-A947-70E740481C1C}">
                <a14:useLocalDpi xmlns:a14="http://schemas.microsoft.com/office/drawing/2010/main" val="0"/>
              </a:ext>
            </a:extLst>
          </a:blip>
          <a:srcRect l="16521" r="879"/>
          <a:stretch/>
        </p:blipFill>
        <p:spPr>
          <a:xfrm>
            <a:off x="7016889" y="1335024"/>
            <a:ext cx="5203066" cy="4983102"/>
          </a:xfrm>
          <a:prstGeom prst="rect">
            <a:avLst/>
          </a:prstGeom>
          <a:effectLst/>
        </p:spPr>
      </p:pic>
    </p:spTree>
    <p:extLst>
      <p:ext uri="{BB962C8B-B14F-4D97-AF65-F5344CB8AC3E}">
        <p14:creationId xmlns:p14="http://schemas.microsoft.com/office/powerpoint/2010/main" val="593256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4129" y="585216"/>
            <a:ext cx="5062511" cy="1499616"/>
          </a:xfrm>
        </p:spPr>
        <p:txBody>
          <a:bodyPr>
            <a:normAutofit/>
          </a:bodyPr>
          <a:lstStyle/>
          <a:p>
            <a:r>
              <a:rPr lang="nl-NL" dirty="0"/>
              <a:t>Inhoud</a:t>
            </a:r>
          </a:p>
        </p:txBody>
      </p:sp>
      <p:sp>
        <p:nvSpPr>
          <p:cNvPr id="3" name="Tijdelijke aanduiding voor inhoud 2"/>
          <p:cNvSpPr>
            <a:spLocks noGrp="1"/>
          </p:cNvSpPr>
          <p:nvPr>
            <p:ph idx="1"/>
          </p:nvPr>
        </p:nvSpPr>
        <p:spPr>
          <a:xfrm>
            <a:off x="762000" y="2298269"/>
            <a:ext cx="5992761" cy="4426996"/>
          </a:xfrm>
        </p:spPr>
        <p:txBody>
          <a:bodyPr>
            <a:normAutofit/>
          </a:bodyPr>
          <a:lstStyle/>
          <a:p>
            <a:pPr marL="342900" indent="-342900">
              <a:buFont typeface="+mj-lt"/>
              <a:buAutoNum type="arabicPeriod"/>
            </a:pPr>
            <a:endParaRPr lang="nl-NL" sz="1800" dirty="0">
              <a:solidFill>
                <a:schemeClr val="bg1"/>
              </a:solidFill>
              <a:latin typeface="Roboto"/>
            </a:endParaRPr>
          </a:p>
          <a:p>
            <a:pPr marL="800100" lvl="1" indent="-342900">
              <a:lnSpc>
                <a:spcPct val="100000"/>
              </a:lnSpc>
              <a:buFont typeface="+mj-lt"/>
              <a:buAutoNum type="arabicPeriod"/>
            </a:pPr>
            <a:r>
              <a:rPr lang="nl-NL" sz="3200" dirty="0">
                <a:solidFill>
                  <a:schemeClr val="tx2"/>
                </a:solidFill>
                <a:latin typeface="Roboto"/>
              </a:rPr>
              <a:t>Iedereen heeft groeipotentieel</a:t>
            </a:r>
          </a:p>
          <a:p>
            <a:pPr marL="800100" lvl="1" indent="-342900">
              <a:lnSpc>
                <a:spcPct val="100000"/>
              </a:lnSpc>
              <a:buFont typeface="+mj-lt"/>
              <a:buAutoNum type="arabicPeriod"/>
            </a:pPr>
            <a:r>
              <a:rPr lang="nl-NL" sz="3200" dirty="0">
                <a:solidFill>
                  <a:schemeClr val="tx1"/>
                </a:solidFill>
                <a:latin typeface="Roboto"/>
              </a:rPr>
              <a:t>Competenties voor inclusie onder de loep</a:t>
            </a:r>
          </a:p>
          <a:p>
            <a:pPr marL="800100" lvl="1" indent="-342900">
              <a:lnSpc>
                <a:spcPct val="100000"/>
              </a:lnSpc>
              <a:buFont typeface="+mj-lt"/>
              <a:buAutoNum type="arabicPeriod"/>
            </a:pPr>
            <a:r>
              <a:rPr lang="nl-NL" sz="3200" dirty="0">
                <a:solidFill>
                  <a:schemeClr val="tx1"/>
                </a:solidFill>
                <a:latin typeface="Roboto"/>
              </a:rPr>
              <a:t>Een inclusieve bril: dromen over verandering</a:t>
            </a:r>
          </a:p>
          <a:p>
            <a:pPr marL="342900" indent="-342900">
              <a:buFont typeface="+mj-lt"/>
              <a:buAutoNum type="arabicPeriod"/>
            </a:pPr>
            <a:endParaRPr lang="nl-NL" sz="2400" dirty="0">
              <a:solidFill>
                <a:schemeClr val="tx2"/>
              </a:solidFill>
              <a:latin typeface="Roboto"/>
            </a:endParaRPr>
          </a:p>
          <a:p>
            <a:pPr marL="342900" indent="-342900">
              <a:buFont typeface="+mj-lt"/>
              <a:buAutoNum type="arabicPeriod"/>
            </a:pPr>
            <a:endParaRPr lang="nl-NL" sz="2400" dirty="0">
              <a:solidFill>
                <a:schemeClr val="tx2"/>
              </a:solidFill>
              <a:latin typeface="Roboto"/>
            </a:endParaRPr>
          </a:p>
          <a:p>
            <a:pPr marL="800100" lvl="1" indent="-342900">
              <a:buFont typeface="+mj-lt"/>
              <a:buAutoNum type="arabicPeriod"/>
            </a:pPr>
            <a:endParaRPr lang="nl-NL" sz="1400" dirty="0">
              <a:latin typeface="Roboto"/>
            </a:endParaRPr>
          </a:p>
          <a:p>
            <a:pPr marL="800100" lvl="1" indent="-342900">
              <a:buFont typeface="+mj-lt"/>
              <a:buAutoNum type="arabicPeriod"/>
            </a:pPr>
            <a:endParaRPr lang="nl-NL" sz="1400" dirty="0">
              <a:latin typeface="Roboto"/>
            </a:endParaRPr>
          </a:p>
          <a:p>
            <a:pPr lvl="1"/>
            <a:endParaRPr lang="nl-NL" sz="1800" dirty="0">
              <a:solidFill>
                <a:srgbClr val="FFFFFF"/>
              </a:solidFill>
              <a:latin typeface="Roboto"/>
            </a:endParaRPr>
          </a:p>
        </p:txBody>
      </p:sp>
      <p:pic>
        <p:nvPicPr>
          <p:cNvPr id="7" name="Afbeelding 6"/>
          <p:cNvPicPr/>
          <p:nvPr/>
        </p:nvPicPr>
        <p:blipFill rotWithShape="1">
          <a:blip r:embed="rId3">
            <a:extLst>
              <a:ext uri="{28A0092B-C50C-407E-A947-70E740481C1C}">
                <a14:useLocalDpi xmlns:a14="http://schemas.microsoft.com/office/drawing/2010/main" val="0"/>
              </a:ext>
            </a:extLst>
          </a:blip>
          <a:srcRect l="16521" r="879"/>
          <a:stretch/>
        </p:blipFill>
        <p:spPr>
          <a:xfrm>
            <a:off x="6794467" y="1335024"/>
            <a:ext cx="5203066" cy="4983102"/>
          </a:xfrm>
          <a:prstGeom prst="rect">
            <a:avLst/>
          </a:prstGeom>
          <a:effectLst/>
        </p:spPr>
      </p:pic>
    </p:spTree>
    <p:extLst>
      <p:ext uri="{BB962C8B-B14F-4D97-AF65-F5344CB8AC3E}">
        <p14:creationId xmlns:p14="http://schemas.microsoft.com/office/powerpoint/2010/main" val="416335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ep 27"/>
          <p:cNvGrpSpPr/>
          <p:nvPr/>
        </p:nvGrpSpPr>
        <p:grpSpPr>
          <a:xfrm>
            <a:off x="1774234" y="1394038"/>
            <a:ext cx="8573821" cy="5295751"/>
            <a:chOff x="312516" y="721358"/>
            <a:chExt cx="8573821" cy="5295752"/>
          </a:xfrm>
        </p:grpSpPr>
        <p:grpSp>
          <p:nvGrpSpPr>
            <p:cNvPr id="27" name="Groep 26"/>
            <p:cNvGrpSpPr/>
            <p:nvPr/>
          </p:nvGrpSpPr>
          <p:grpSpPr>
            <a:xfrm>
              <a:off x="312516" y="721358"/>
              <a:ext cx="8573821" cy="5295752"/>
              <a:chOff x="312516" y="721358"/>
              <a:chExt cx="8573821" cy="5295752"/>
            </a:xfrm>
          </p:grpSpPr>
          <p:grpSp>
            <p:nvGrpSpPr>
              <p:cNvPr id="20" name="Groep 19"/>
              <p:cNvGrpSpPr/>
              <p:nvPr/>
            </p:nvGrpSpPr>
            <p:grpSpPr>
              <a:xfrm>
                <a:off x="312516" y="721358"/>
                <a:ext cx="8573821" cy="5295752"/>
                <a:chOff x="312516" y="618607"/>
                <a:chExt cx="8573821" cy="5398503"/>
              </a:xfrm>
            </p:grpSpPr>
            <p:grpSp>
              <p:nvGrpSpPr>
                <p:cNvPr id="17" name="Groep 16"/>
                <p:cNvGrpSpPr/>
                <p:nvPr/>
              </p:nvGrpSpPr>
              <p:grpSpPr>
                <a:xfrm>
                  <a:off x="312516" y="618607"/>
                  <a:ext cx="8573821" cy="5398503"/>
                  <a:chOff x="395536" y="788624"/>
                  <a:chExt cx="8352928" cy="5016641"/>
                </a:xfrm>
              </p:grpSpPr>
              <p:grpSp>
                <p:nvGrpSpPr>
                  <p:cNvPr id="2" name="Groep 1"/>
                  <p:cNvGrpSpPr/>
                  <p:nvPr/>
                </p:nvGrpSpPr>
                <p:grpSpPr>
                  <a:xfrm>
                    <a:off x="395536" y="788624"/>
                    <a:ext cx="8352928" cy="5016641"/>
                    <a:chOff x="395536" y="1220672"/>
                    <a:chExt cx="8352928" cy="5016641"/>
                  </a:xfrm>
                </p:grpSpPr>
                <p:sp>
                  <p:nvSpPr>
                    <p:cNvPr id="4" name="Afgeronde rechthoek 3"/>
                    <p:cNvSpPr/>
                    <p:nvPr/>
                  </p:nvSpPr>
                  <p:spPr>
                    <a:xfrm>
                      <a:off x="395536" y="5229201"/>
                      <a:ext cx="8346641" cy="1008112"/>
                    </a:xfrm>
                    <a:prstGeom prst="roundRect">
                      <a:avLst>
                        <a:gd name="adj" fmla="val 31942"/>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solidFill>
                          <a:schemeClr val="tx1">
                            <a:lumMod val="85000"/>
                            <a:lumOff val="15000"/>
                          </a:schemeClr>
                        </a:solidFill>
                      </a:endParaRPr>
                    </a:p>
                  </p:txBody>
                </p:sp>
                <p:sp>
                  <p:nvSpPr>
                    <p:cNvPr id="3" name="Afgeronde rechthoek 2"/>
                    <p:cNvSpPr/>
                    <p:nvPr/>
                  </p:nvSpPr>
                  <p:spPr>
                    <a:xfrm>
                      <a:off x="395536" y="1220672"/>
                      <a:ext cx="8352928" cy="1344232"/>
                    </a:xfrm>
                    <a:prstGeom prst="roundRect">
                      <a:avLst>
                        <a:gd name="adj" fmla="val 38709"/>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2800">
                        <a:solidFill>
                          <a:schemeClr val="tx1">
                            <a:lumMod val="85000"/>
                            <a:lumOff val="15000"/>
                          </a:schemeClr>
                        </a:solidFill>
                        <a:latin typeface="Poiret One" panose="02000000000000000000" pitchFamily="2" charset="0"/>
                      </a:endParaRPr>
                    </a:p>
                  </p:txBody>
                </p:sp>
                <p:sp>
                  <p:nvSpPr>
                    <p:cNvPr id="6" name="Afgeronde rechthoek 5"/>
                    <p:cNvSpPr/>
                    <p:nvPr/>
                  </p:nvSpPr>
                  <p:spPr>
                    <a:xfrm>
                      <a:off x="4860032" y="2420888"/>
                      <a:ext cx="3528392" cy="3024336"/>
                    </a:xfrm>
                    <a:prstGeom prst="round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b="1">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a:p>
                      <a:pPr algn="ctr"/>
                      <a:endParaRPr lang="nl-NL" sz="1600">
                        <a:solidFill>
                          <a:schemeClr val="tx1">
                            <a:lumMod val="85000"/>
                            <a:lumOff val="15000"/>
                          </a:schemeClr>
                        </a:solidFill>
                      </a:endParaRPr>
                    </a:p>
                  </p:txBody>
                </p:sp>
                <p:sp>
                  <p:nvSpPr>
                    <p:cNvPr id="5" name="Afgeronde rechthoek 4"/>
                    <p:cNvSpPr/>
                    <p:nvPr/>
                  </p:nvSpPr>
                  <p:spPr>
                    <a:xfrm>
                      <a:off x="899592" y="2420888"/>
                      <a:ext cx="3528392" cy="3024336"/>
                    </a:xfrm>
                    <a:prstGeom prst="roundRect">
                      <a:avLst>
                        <a:gd name="adj" fmla="val 20168"/>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b="1">
                        <a:solidFill>
                          <a:schemeClr val="tx2"/>
                        </a:solidFill>
                      </a:endParaRPr>
                    </a:p>
                  </p:txBody>
                </p:sp>
              </p:grpSp>
              <p:grpSp>
                <p:nvGrpSpPr>
                  <p:cNvPr id="11" name="Groep 10"/>
                  <p:cNvGrpSpPr/>
                  <p:nvPr/>
                </p:nvGrpSpPr>
                <p:grpSpPr>
                  <a:xfrm flipV="1">
                    <a:off x="5360526" y="3039990"/>
                    <a:ext cx="2459792" cy="1899028"/>
                    <a:chOff x="5360526" y="2870720"/>
                    <a:chExt cx="2459792" cy="1899028"/>
                  </a:xfrm>
                </p:grpSpPr>
                <p:sp>
                  <p:nvSpPr>
                    <p:cNvPr id="8" name="Ovaal 7"/>
                    <p:cNvSpPr/>
                    <p:nvPr/>
                  </p:nvSpPr>
                  <p:spPr>
                    <a:xfrm>
                      <a:off x="5360526" y="2876494"/>
                      <a:ext cx="1440162"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0" name="Ovaal 9"/>
                    <p:cNvSpPr/>
                    <p:nvPr/>
                  </p:nvSpPr>
                  <p:spPr>
                    <a:xfrm>
                      <a:off x="5864582" y="3639923"/>
                      <a:ext cx="1440161"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100"/>
                    </a:p>
                  </p:txBody>
                </p:sp>
                <p:sp>
                  <p:nvSpPr>
                    <p:cNvPr id="9" name="Ovaal 8"/>
                    <p:cNvSpPr/>
                    <p:nvPr/>
                  </p:nvSpPr>
                  <p:spPr>
                    <a:xfrm>
                      <a:off x="6380156" y="2870720"/>
                      <a:ext cx="1440162" cy="112982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grpSp>
              <p:sp>
                <p:nvSpPr>
                  <p:cNvPr id="14" name="Tekstvak 13"/>
                  <p:cNvSpPr txBox="1"/>
                  <p:nvPr/>
                </p:nvSpPr>
                <p:spPr>
                  <a:xfrm>
                    <a:off x="5861973" y="3015862"/>
                    <a:ext cx="1440160" cy="889244"/>
                  </a:xfrm>
                  <a:prstGeom prst="rect">
                    <a:avLst/>
                  </a:prstGeom>
                  <a:noFill/>
                </p:spPr>
                <p:txBody>
                  <a:bodyPr wrap="square" rtlCol="0">
                    <a:spAutoFit/>
                  </a:bodyPr>
                  <a:lstStyle/>
                  <a:p>
                    <a:pPr algn="ctr"/>
                    <a:r>
                      <a:rPr lang="nl-NL" sz="1100"/>
                      <a:t>School </a:t>
                    </a:r>
                  </a:p>
                  <a:p>
                    <a:pPr algn="ctr"/>
                    <a:r>
                      <a:rPr lang="nl-NL" sz="1100"/>
                      <a:t>(Team, leerling, pedagogische begeleider counselor, CLB, …)</a:t>
                    </a:r>
                    <a:endParaRPr lang="nl-BE" sz="1100"/>
                  </a:p>
                </p:txBody>
              </p:sp>
              <p:sp>
                <p:nvSpPr>
                  <p:cNvPr id="15" name="Tekstvak 14"/>
                  <p:cNvSpPr txBox="1"/>
                  <p:nvPr/>
                </p:nvSpPr>
                <p:spPr>
                  <a:xfrm>
                    <a:off x="5273058" y="4241493"/>
                    <a:ext cx="1440160" cy="262400"/>
                  </a:xfrm>
                  <a:prstGeom prst="rect">
                    <a:avLst/>
                  </a:prstGeom>
                  <a:noFill/>
                </p:spPr>
                <p:txBody>
                  <a:bodyPr wrap="square" rtlCol="0">
                    <a:spAutoFit/>
                  </a:bodyPr>
                  <a:lstStyle/>
                  <a:p>
                    <a:pPr algn="ctr"/>
                    <a:r>
                      <a:rPr lang="nl-NL" sz="1200"/>
                      <a:t>Ouders</a:t>
                    </a:r>
                  </a:p>
                </p:txBody>
              </p:sp>
              <p:sp>
                <p:nvSpPr>
                  <p:cNvPr id="16" name="Tekstvak 15"/>
                  <p:cNvSpPr txBox="1"/>
                  <p:nvPr/>
                </p:nvSpPr>
                <p:spPr>
                  <a:xfrm>
                    <a:off x="6541369" y="4251803"/>
                    <a:ext cx="1440160" cy="262400"/>
                  </a:xfrm>
                  <a:prstGeom prst="rect">
                    <a:avLst/>
                  </a:prstGeom>
                  <a:noFill/>
                </p:spPr>
                <p:txBody>
                  <a:bodyPr wrap="square" rtlCol="0">
                    <a:spAutoFit/>
                  </a:bodyPr>
                  <a:lstStyle/>
                  <a:p>
                    <a:pPr algn="ctr"/>
                    <a:r>
                      <a:rPr lang="nl-NL" sz="1200"/>
                      <a:t>Gemeenschap</a:t>
                    </a:r>
                  </a:p>
                </p:txBody>
              </p:sp>
            </p:grpSp>
            <p:sp>
              <p:nvSpPr>
                <p:cNvPr id="7" name="Tekstvak 6"/>
                <p:cNvSpPr txBox="1"/>
                <p:nvPr/>
              </p:nvSpPr>
              <p:spPr>
                <a:xfrm>
                  <a:off x="975924" y="2131368"/>
                  <a:ext cx="3370729" cy="1474617"/>
                </a:xfrm>
                <a:prstGeom prst="rect">
                  <a:avLst/>
                </a:prstGeom>
                <a:noFill/>
              </p:spPr>
              <p:txBody>
                <a:bodyPr wrap="square" rtlCol="0">
                  <a:spAutoFit/>
                </a:bodyPr>
                <a:lstStyle/>
                <a:p>
                  <a:pPr algn="ctr"/>
                  <a:r>
                    <a:rPr lang="nl-NL" b="1" dirty="0">
                      <a:solidFill>
                        <a:schemeClr val="tx1">
                          <a:lumMod val="85000"/>
                          <a:lumOff val="15000"/>
                        </a:schemeClr>
                      </a:solidFill>
                      <a:effectLst>
                        <a:outerShdw blurRad="38100" dist="38100" dir="2700000" algn="tl">
                          <a:srgbClr val="000000">
                            <a:alpha val="43137"/>
                          </a:srgbClr>
                        </a:outerShdw>
                      </a:effectLst>
                      <a:latin typeface="Poiret One" panose="02000000000000000000" pitchFamily="2" charset="0"/>
                    </a:rPr>
                    <a:t>DOEL A</a:t>
                  </a:r>
                </a:p>
                <a:p>
                  <a:pPr algn="ctr"/>
                  <a:r>
                    <a:rPr lang="nl-NL" b="1" dirty="0">
                      <a:solidFill>
                        <a:schemeClr val="tx1">
                          <a:lumMod val="85000"/>
                          <a:lumOff val="15000"/>
                        </a:schemeClr>
                      </a:solidFill>
                      <a:latin typeface="+mj-lt"/>
                    </a:rPr>
                    <a:t>Diversiteit waarderen en benutten in de klaspraktijk</a:t>
                  </a:r>
                </a:p>
                <a:p>
                  <a:pPr algn="ctr"/>
                  <a:endParaRPr lang="nl-NL" dirty="0">
                    <a:solidFill>
                      <a:schemeClr val="tx1">
                        <a:lumMod val="85000"/>
                        <a:lumOff val="15000"/>
                      </a:schemeClr>
                    </a:solidFill>
                  </a:endParaRPr>
                </a:p>
                <a:p>
                  <a:pPr algn="ctr"/>
                  <a:endParaRPr lang="nl-NL" sz="1600" b="1" dirty="0">
                    <a:solidFill>
                      <a:schemeClr val="tx1">
                        <a:lumMod val="85000"/>
                        <a:lumOff val="15000"/>
                      </a:schemeClr>
                    </a:solidFill>
                    <a:latin typeface="+mj-lt"/>
                  </a:endParaRPr>
                </a:p>
              </p:txBody>
            </p:sp>
            <p:sp>
              <p:nvSpPr>
                <p:cNvPr id="18" name="Tekstvak 17"/>
                <p:cNvSpPr txBox="1"/>
                <p:nvPr/>
              </p:nvSpPr>
              <p:spPr>
                <a:xfrm>
                  <a:off x="4974985" y="2144272"/>
                  <a:ext cx="3370729" cy="941245"/>
                </a:xfrm>
                <a:prstGeom prst="rect">
                  <a:avLst/>
                </a:prstGeom>
                <a:noFill/>
              </p:spPr>
              <p:txBody>
                <a:bodyPr wrap="square" rtlCol="0">
                  <a:spAutoFit/>
                </a:bodyPr>
                <a:lstStyle/>
                <a:p>
                  <a:pPr algn="ctr"/>
                  <a:r>
                    <a:rPr lang="nl-NL" b="1" dirty="0">
                      <a:solidFill>
                        <a:schemeClr val="tx1">
                          <a:lumMod val="85000"/>
                          <a:lumOff val="15000"/>
                        </a:schemeClr>
                      </a:solidFill>
                      <a:effectLst>
                        <a:outerShdw blurRad="38100" dist="38100" dir="2700000" algn="tl">
                          <a:srgbClr val="000000">
                            <a:alpha val="43137"/>
                          </a:srgbClr>
                        </a:outerShdw>
                      </a:effectLst>
                      <a:latin typeface="Poiret One" panose="02000000000000000000" pitchFamily="2" charset="0"/>
                    </a:rPr>
                    <a:t>DOEL B </a:t>
                  </a:r>
                </a:p>
                <a:p>
                  <a:pPr algn="ctr"/>
                  <a:r>
                    <a:rPr lang="nl-NL" b="1" dirty="0">
                      <a:solidFill>
                        <a:schemeClr val="tx1">
                          <a:lumMod val="85000"/>
                          <a:lumOff val="15000"/>
                        </a:schemeClr>
                      </a:solidFill>
                      <a:latin typeface="+mj-lt"/>
                    </a:rPr>
                    <a:t>Verbindende samenwerking realiseren</a:t>
                  </a:r>
                </a:p>
              </p:txBody>
            </p:sp>
          </p:grpSp>
          <p:sp>
            <p:nvSpPr>
              <p:cNvPr id="24" name="Tekstvak 23"/>
              <p:cNvSpPr txBox="1"/>
              <p:nvPr/>
            </p:nvSpPr>
            <p:spPr>
              <a:xfrm>
                <a:off x="1814204" y="855209"/>
                <a:ext cx="5948901" cy="1015663"/>
              </a:xfrm>
              <a:prstGeom prst="rect">
                <a:avLst/>
              </a:prstGeom>
              <a:noFill/>
            </p:spPr>
            <p:txBody>
              <a:bodyPr wrap="square" rtlCol="0">
                <a:spAutoFit/>
              </a:bodyPr>
              <a:lstStyle/>
              <a:p>
                <a:pPr algn="ctr"/>
                <a:r>
                  <a:rPr lang="nl-NL" sz="2000" b="1" dirty="0">
                    <a:solidFill>
                      <a:schemeClr val="tx1">
                        <a:lumMod val="85000"/>
                        <a:lumOff val="15000"/>
                      </a:schemeClr>
                    </a:solidFill>
                    <a:latin typeface="+mj-lt"/>
                  </a:rPr>
                  <a:t>COMPETENTIEONTWIKKELING </a:t>
                </a:r>
              </a:p>
              <a:p>
                <a:pPr algn="ctr"/>
                <a:r>
                  <a:rPr lang="nl-NL" sz="2000" b="1" dirty="0">
                    <a:solidFill>
                      <a:schemeClr val="tx1">
                        <a:lumMod val="85000"/>
                        <a:lumOff val="15000"/>
                      </a:schemeClr>
                    </a:solidFill>
                    <a:latin typeface="+mj-lt"/>
                  </a:rPr>
                  <a:t>van (toekomstige) leraren en teams </a:t>
                </a:r>
              </a:p>
              <a:p>
                <a:pPr algn="ctr"/>
                <a:r>
                  <a:rPr lang="nl-NL" sz="2000" b="1" dirty="0">
                    <a:solidFill>
                      <a:schemeClr val="tx1">
                        <a:lumMod val="85000"/>
                        <a:lumOff val="15000"/>
                      </a:schemeClr>
                    </a:solidFill>
                    <a:latin typeface="+mj-lt"/>
                  </a:rPr>
                  <a:t>om inclusieve leeromgevingen te creëren</a:t>
                </a:r>
              </a:p>
            </p:txBody>
          </p:sp>
        </p:grpSp>
        <p:sp>
          <p:nvSpPr>
            <p:cNvPr id="26" name="Tekstvak 25"/>
            <p:cNvSpPr txBox="1"/>
            <p:nvPr/>
          </p:nvSpPr>
          <p:spPr>
            <a:xfrm>
              <a:off x="1920625" y="5397609"/>
              <a:ext cx="5948901" cy="400110"/>
            </a:xfrm>
            <a:prstGeom prst="rect">
              <a:avLst/>
            </a:prstGeom>
            <a:noFill/>
          </p:spPr>
          <p:txBody>
            <a:bodyPr wrap="square" rtlCol="0">
              <a:spAutoFit/>
            </a:bodyPr>
            <a:lstStyle/>
            <a:p>
              <a:pPr algn="ctr"/>
              <a:r>
                <a:rPr lang="nl-NL" sz="2000" b="1">
                  <a:solidFill>
                    <a:schemeClr val="tx1">
                      <a:lumMod val="85000"/>
                      <a:lumOff val="15000"/>
                    </a:schemeClr>
                  </a:solidFill>
                  <a:latin typeface="+mj-lt"/>
                </a:rPr>
                <a:t>Via: professionele ontwikkeling</a:t>
              </a:r>
            </a:p>
          </p:txBody>
        </p:sp>
      </p:grpSp>
      <p:sp>
        <p:nvSpPr>
          <p:cNvPr id="12" name="Tekstvak 11"/>
          <p:cNvSpPr txBox="1"/>
          <p:nvPr/>
        </p:nvSpPr>
        <p:spPr>
          <a:xfrm>
            <a:off x="641637" y="237753"/>
            <a:ext cx="10839017" cy="769441"/>
          </a:xfrm>
          <a:prstGeom prst="rect">
            <a:avLst/>
          </a:prstGeom>
          <a:noFill/>
        </p:spPr>
        <p:txBody>
          <a:bodyPr wrap="square" rtlCol="0">
            <a:spAutoFit/>
          </a:bodyPr>
          <a:lstStyle/>
          <a:p>
            <a:r>
              <a:rPr lang="nl-NL" sz="4400" b="1" dirty="0">
                <a:solidFill>
                  <a:schemeClr val="tx1">
                    <a:lumMod val="75000"/>
                    <a:lumOff val="25000"/>
                  </a:schemeClr>
                </a:solidFill>
                <a:latin typeface="Roboto"/>
                <a:ea typeface="+mj-ea"/>
                <a:cs typeface="+mj-cs"/>
              </a:rPr>
              <a:t>Doelen </a:t>
            </a:r>
            <a:r>
              <a:rPr lang="nl-NL" sz="4400" b="1" dirty="0" err="1">
                <a:solidFill>
                  <a:schemeClr val="tx1">
                    <a:lumMod val="75000"/>
                    <a:lumOff val="25000"/>
                  </a:schemeClr>
                </a:solidFill>
                <a:latin typeface="Roboto"/>
                <a:ea typeface="+mj-ea"/>
                <a:cs typeface="+mj-cs"/>
              </a:rPr>
              <a:t>Potential</a:t>
            </a:r>
            <a:r>
              <a:rPr lang="nl-NL" sz="4400" b="1" dirty="0">
                <a:solidFill>
                  <a:schemeClr val="tx1">
                    <a:lumMod val="75000"/>
                    <a:lumOff val="25000"/>
                  </a:schemeClr>
                </a:solidFill>
                <a:latin typeface="Roboto"/>
                <a:ea typeface="+mj-ea"/>
                <a:cs typeface="+mj-cs"/>
              </a:rPr>
              <a:t>: </a:t>
            </a:r>
            <a:r>
              <a:rPr lang="nl-BE" sz="4400" b="1" dirty="0">
                <a:solidFill>
                  <a:schemeClr val="tx1">
                    <a:lumMod val="75000"/>
                    <a:lumOff val="25000"/>
                  </a:schemeClr>
                </a:solidFill>
                <a:latin typeface="Roboto"/>
                <a:ea typeface="+mj-ea"/>
                <a:cs typeface="+mj-cs"/>
              </a:rPr>
              <a:t>samen onderweg</a:t>
            </a:r>
            <a:r>
              <a:rPr lang="mr-IN" sz="4400" b="1" dirty="0">
                <a:solidFill>
                  <a:schemeClr val="tx1">
                    <a:lumMod val="75000"/>
                    <a:lumOff val="25000"/>
                  </a:schemeClr>
                </a:solidFill>
                <a:latin typeface="Roboto"/>
                <a:ea typeface="+mj-ea"/>
                <a:cs typeface="+mj-cs"/>
              </a:rPr>
              <a:t>…</a:t>
            </a:r>
            <a:endParaRPr lang="nl-NL" sz="4400" b="1" dirty="0">
              <a:solidFill>
                <a:schemeClr val="tx1">
                  <a:lumMod val="75000"/>
                  <a:lumOff val="25000"/>
                </a:schemeClr>
              </a:solidFill>
              <a:latin typeface="Roboto"/>
              <a:ea typeface="+mj-ea"/>
              <a:cs typeface="+mj-cs"/>
            </a:endParaRPr>
          </a:p>
        </p:txBody>
      </p:sp>
      <p:sp>
        <p:nvSpPr>
          <p:cNvPr id="23" name="Tijdelijke aanduiding voor inhoud 2"/>
          <p:cNvSpPr txBox="1">
            <a:spLocks/>
          </p:cNvSpPr>
          <p:nvPr/>
        </p:nvSpPr>
        <p:spPr>
          <a:xfrm>
            <a:off x="641637" y="1123011"/>
            <a:ext cx="11313460" cy="4805611"/>
          </a:xfrm>
          <a:prstGeom prst="rect">
            <a:avLst/>
          </a:prstGeom>
        </p:spPr>
        <p:txBody>
          <a:bodyPr>
            <a:normAutofit/>
          </a:bodyPr>
          <a:lstStyle>
            <a:lvl1pPr marL="228600" indent="-228600" algn="l" defTabSz="914400" rtl="0" eaLnBrk="1" latinLnBrk="0" hangingPunct="1">
              <a:lnSpc>
                <a:spcPct val="90000"/>
              </a:lnSpc>
              <a:spcBef>
                <a:spcPts val="1000"/>
              </a:spcBef>
              <a:buClr>
                <a:schemeClr val="bg1">
                  <a:lumMod val="75000"/>
                </a:schemeClr>
              </a:buClr>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buFont typeface="Arial" panose="020B0604020202020204" pitchFamily="34" charset="0"/>
              <a:buNone/>
              <a:defRPr/>
            </a:pPr>
            <a:endParaRPr lang="nl-BE" kern="0" dirty="0">
              <a:solidFill>
                <a:prstClr val="black">
                  <a:lumMod val="85000"/>
                  <a:lumOff val="15000"/>
                </a:prstClr>
              </a:solidFill>
            </a:endParaRPr>
          </a:p>
          <a:p>
            <a:pPr defTabSz="457200">
              <a:lnSpc>
                <a:spcPct val="100000"/>
              </a:lnSpc>
              <a:spcBef>
                <a:spcPts val="0"/>
              </a:spcBef>
              <a:buFont typeface="Wingdings" charset="2"/>
              <a:buChar char="q"/>
              <a:defRPr/>
            </a:pPr>
            <a:endParaRPr lang="nl-BE" kern="0" dirty="0">
              <a:solidFill>
                <a:prstClr val="black">
                  <a:lumMod val="85000"/>
                  <a:lumOff val="15000"/>
                </a:prstClr>
              </a:solidFill>
            </a:endParaRPr>
          </a:p>
          <a:p>
            <a:pPr marL="0" indent="0" defTabSz="457200">
              <a:lnSpc>
                <a:spcPct val="100000"/>
              </a:lnSpc>
              <a:spcBef>
                <a:spcPts val="0"/>
              </a:spcBef>
              <a:buFont typeface="Arial" panose="020B0604020202020204" pitchFamily="34" charset="0"/>
              <a:buNone/>
              <a:defRPr/>
            </a:pPr>
            <a:endParaRPr lang="nl-BE" sz="2600" dirty="0"/>
          </a:p>
        </p:txBody>
      </p:sp>
      <p:pic>
        <p:nvPicPr>
          <p:cNvPr id="29" name="Afbeelding 28"/>
          <p:cNvPicPr>
            <a:picLocks noChangeAspect="1"/>
          </p:cNvPicPr>
          <p:nvPr/>
        </p:nvPicPr>
        <p:blipFill>
          <a:blip r:embed="rId3"/>
          <a:stretch>
            <a:fillRect/>
          </a:stretch>
        </p:blipFill>
        <p:spPr>
          <a:xfrm>
            <a:off x="10706680" y="295195"/>
            <a:ext cx="1467013" cy="1098843"/>
          </a:xfrm>
          <a:prstGeom prst="rect">
            <a:avLst/>
          </a:prstGeom>
        </p:spPr>
      </p:pic>
    </p:spTree>
    <p:extLst>
      <p:ext uri="{BB962C8B-B14F-4D97-AF65-F5344CB8AC3E}">
        <p14:creationId xmlns:p14="http://schemas.microsoft.com/office/powerpoint/2010/main" val="148708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4DDA8AC-BA55-A94C-B11B-A4F1D91BBC28}"/>
              </a:ext>
            </a:extLst>
          </p:cNvPr>
          <p:cNvPicPr>
            <a:picLocks noChangeAspect="1"/>
          </p:cNvPicPr>
          <p:nvPr/>
        </p:nvPicPr>
        <p:blipFill>
          <a:blip r:embed="rId3"/>
          <a:stretch>
            <a:fillRect/>
          </a:stretch>
        </p:blipFill>
        <p:spPr>
          <a:xfrm>
            <a:off x="6160897" y="1865500"/>
            <a:ext cx="5716123" cy="4599330"/>
          </a:xfrm>
          <a:prstGeom prst="rect">
            <a:avLst/>
          </a:prstGeom>
        </p:spPr>
      </p:pic>
      <p:sp>
        <p:nvSpPr>
          <p:cNvPr id="2" name="Titel 1"/>
          <p:cNvSpPr>
            <a:spLocks noGrp="1"/>
          </p:cNvSpPr>
          <p:nvPr>
            <p:ph type="title"/>
          </p:nvPr>
        </p:nvSpPr>
        <p:spPr>
          <a:xfrm>
            <a:off x="838200" y="287867"/>
            <a:ext cx="11038820" cy="1402821"/>
          </a:xfrm>
        </p:spPr>
        <p:txBody>
          <a:bodyPr/>
          <a:lstStyle/>
          <a:p>
            <a:r>
              <a:rPr lang="nl-BE" dirty="0">
                <a:latin typeface="Roboto"/>
              </a:rPr>
              <a:t>Doel: een inclusieve leeromgeving…</a:t>
            </a:r>
          </a:p>
        </p:txBody>
      </p:sp>
      <p:sp>
        <p:nvSpPr>
          <p:cNvPr id="3" name="Tijdelijke aanduiding voor inhoud 2"/>
          <p:cNvSpPr>
            <a:spLocks noGrp="1"/>
          </p:cNvSpPr>
          <p:nvPr>
            <p:ph idx="1"/>
          </p:nvPr>
        </p:nvSpPr>
        <p:spPr>
          <a:xfrm>
            <a:off x="668867" y="2288304"/>
            <a:ext cx="6123039" cy="4351338"/>
          </a:xfrm>
        </p:spPr>
        <p:txBody>
          <a:bodyPr/>
          <a:lstStyle/>
          <a:p>
            <a:r>
              <a:rPr lang="nl-NL" dirty="0">
                <a:latin typeface="Roboto"/>
              </a:rPr>
              <a:t>een leeromgeving die </a:t>
            </a:r>
            <a:r>
              <a:rPr lang="nl-NL" b="1" i="1" dirty="0">
                <a:latin typeface="Roboto"/>
              </a:rPr>
              <a:t>kwaliteitsvol onderwijs </a:t>
            </a:r>
            <a:r>
              <a:rPr lang="nl-NL" dirty="0">
                <a:latin typeface="Roboto"/>
              </a:rPr>
              <a:t>mogelijk maakt </a:t>
            </a:r>
          </a:p>
          <a:p>
            <a:endParaRPr lang="nl-NL" dirty="0">
              <a:latin typeface="Roboto"/>
            </a:endParaRPr>
          </a:p>
          <a:p>
            <a:r>
              <a:rPr lang="nl-NL" b="1" i="1" dirty="0">
                <a:latin typeface="Roboto"/>
              </a:rPr>
              <a:t>voor alle leerlingen </a:t>
            </a:r>
            <a:r>
              <a:rPr lang="nl-NL" dirty="0">
                <a:latin typeface="Roboto"/>
              </a:rPr>
              <a:t>ongeacht beperking, etniciteit, sociale afkomst, taal, gender, religie… </a:t>
            </a:r>
          </a:p>
          <a:p>
            <a:endParaRPr lang="nl-NL" dirty="0">
              <a:latin typeface="Roboto"/>
            </a:endParaRPr>
          </a:p>
          <a:p>
            <a:pPr marL="0" indent="0">
              <a:buNone/>
            </a:pPr>
            <a:r>
              <a:rPr lang="nl-NL" dirty="0">
                <a:latin typeface="Roboto"/>
                <a:hlinkClick r:id="rId4"/>
              </a:rPr>
              <a:t>www.kenniscentrumpotential.be</a:t>
            </a:r>
            <a:endParaRPr lang="nl-NL" dirty="0">
              <a:latin typeface="Roboto"/>
            </a:endParaRPr>
          </a:p>
          <a:p>
            <a:endParaRPr lang="nl-NL" dirty="0">
              <a:latin typeface="Roboto"/>
            </a:endParaRPr>
          </a:p>
          <a:p>
            <a:endParaRPr lang="nl-NL" dirty="0">
              <a:latin typeface="Roboto"/>
            </a:endParaRPr>
          </a:p>
          <a:p>
            <a:pPr marL="0" indent="0">
              <a:buNone/>
            </a:pPr>
            <a:endParaRPr lang="nl-BE" dirty="0">
              <a:latin typeface="Roboto"/>
            </a:endParaRPr>
          </a:p>
        </p:txBody>
      </p:sp>
      <p:sp>
        <p:nvSpPr>
          <p:cNvPr id="6" name="Rechthoek 5">
            <a:extLst>
              <a:ext uri="{FF2B5EF4-FFF2-40B4-BE49-F238E27FC236}">
                <a16:creationId xmlns:a16="http://schemas.microsoft.com/office/drawing/2014/main" id="{A47309DD-B6AA-7C4D-9483-3706D48EA74D}"/>
              </a:ext>
            </a:extLst>
          </p:cNvPr>
          <p:cNvSpPr/>
          <p:nvPr/>
        </p:nvSpPr>
        <p:spPr>
          <a:xfrm>
            <a:off x="11615410" y="1865500"/>
            <a:ext cx="692497" cy="3984878"/>
          </a:xfrm>
          <a:prstGeom prst="rect">
            <a:avLst/>
          </a:prstGeom>
          <a:solidFill>
            <a:schemeClr val="bg1"/>
          </a:solidFill>
        </p:spPr>
        <p:txBody>
          <a:bodyPr vert="vert270" wrap="square">
            <a:spAutoFit/>
          </a:bodyPr>
          <a:lstStyle/>
          <a:p>
            <a:pPr>
              <a:defRPr/>
            </a:pPr>
            <a:r>
              <a:rPr lang="en-US" sz="1100" dirty="0">
                <a:latin typeface="Roboto"/>
              </a:rPr>
              <a:t>* </a:t>
            </a:r>
            <a:r>
              <a:rPr lang="en-US" sz="1100" dirty="0" err="1">
                <a:latin typeface="Roboto"/>
              </a:rPr>
              <a:t>Giangreco</a:t>
            </a:r>
            <a:r>
              <a:rPr lang="en-US" sz="1100" dirty="0">
                <a:latin typeface="Roboto"/>
              </a:rPr>
              <a:t>, M.F. (1998).</a:t>
            </a:r>
            <a:r>
              <a:rPr lang="en-US" sz="1100" i="1" dirty="0">
                <a:latin typeface="Roboto"/>
              </a:rPr>
              <a:t> Ants in his pants: absurdities and realities of special education. </a:t>
            </a:r>
            <a:r>
              <a:rPr lang="en-US" sz="1100" dirty="0">
                <a:latin typeface="Roboto"/>
              </a:rPr>
              <a:t>Minnetonka: </a:t>
            </a:r>
            <a:r>
              <a:rPr lang="en-US" sz="1100" dirty="0" err="1">
                <a:latin typeface="Roboto"/>
              </a:rPr>
              <a:t>Peytral</a:t>
            </a:r>
            <a:r>
              <a:rPr lang="en-US" sz="1100" dirty="0">
                <a:latin typeface="Roboto"/>
              </a:rPr>
              <a:t> Publications </a:t>
            </a:r>
            <a:r>
              <a:rPr lang="en-US" sz="1100" dirty="0" err="1">
                <a:latin typeface="Roboto"/>
              </a:rPr>
              <a:t>inc.</a:t>
            </a:r>
            <a:r>
              <a:rPr lang="en-US" sz="1100" dirty="0">
                <a:latin typeface="Roboto"/>
              </a:rPr>
              <a:t>, p. 33</a:t>
            </a:r>
            <a:endParaRPr lang="nl-BE" sz="1100" dirty="0">
              <a:latin typeface="Roboto"/>
            </a:endParaRPr>
          </a:p>
        </p:txBody>
      </p:sp>
    </p:spTree>
    <p:extLst>
      <p:ext uri="{BB962C8B-B14F-4D97-AF65-F5344CB8AC3E}">
        <p14:creationId xmlns:p14="http://schemas.microsoft.com/office/powerpoint/2010/main" val="31501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943" y="365125"/>
            <a:ext cx="11900263" cy="1325563"/>
          </a:xfrm>
        </p:spPr>
        <p:txBody>
          <a:bodyPr>
            <a:normAutofit/>
          </a:bodyPr>
          <a:lstStyle/>
          <a:p>
            <a:r>
              <a:rPr lang="nl-BE" sz="3200" dirty="0">
                <a:latin typeface="Roboto"/>
              </a:rPr>
              <a:t>Twee belangrijke hefbomen voor inclusieve leeromgevingen</a:t>
            </a:r>
          </a:p>
        </p:txBody>
      </p:sp>
      <p:pic>
        <p:nvPicPr>
          <p:cNvPr id="4" name="Afbeelding 3">
            <a:extLst>
              <a:ext uri="{FF2B5EF4-FFF2-40B4-BE49-F238E27FC236}">
                <a16:creationId xmlns:a16="http://schemas.microsoft.com/office/drawing/2014/main" id="{ABFAF7AC-C977-49E2-8686-83DA396C4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630" y="1393778"/>
            <a:ext cx="8020334" cy="4511438"/>
          </a:xfrm>
          <a:prstGeom prst="rect">
            <a:avLst/>
          </a:prstGeom>
        </p:spPr>
      </p:pic>
    </p:spTree>
    <p:extLst>
      <p:ext uri="{BB962C8B-B14F-4D97-AF65-F5344CB8AC3E}">
        <p14:creationId xmlns:p14="http://schemas.microsoft.com/office/powerpoint/2010/main" val="395245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590765"/>
            <a:ext cx="10905565" cy="1383918"/>
          </a:xfrm>
        </p:spPr>
        <p:txBody>
          <a:bodyPr>
            <a:normAutofit fontScale="90000"/>
          </a:bodyPr>
          <a:lstStyle/>
          <a:p>
            <a:r>
              <a:rPr lang="nl-NL" sz="4900" dirty="0"/>
              <a:t>1. Iedereen heeft groeipotentieel: verkenner</a:t>
            </a:r>
            <a:br>
              <a:rPr lang="nl-NL" sz="3600" dirty="0">
                <a:solidFill>
                  <a:schemeClr val="tx1"/>
                </a:solidFill>
                <a:latin typeface="Roboto"/>
                <a:ea typeface="Poiret One" charset="0"/>
                <a:cs typeface="Poiret One" charset="0"/>
              </a:rPr>
            </a:br>
            <a:endParaRPr lang="nl-NL" sz="3600" dirty="0">
              <a:solidFill>
                <a:schemeClr val="tx1"/>
              </a:solidFill>
              <a:latin typeface="Roboto"/>
              <a:ea typeface="Poiret One" charset="0"/>
              <a:cs typeface="Poiret One" charset="0"/>
            </a:endParaRPr>
          </a:p>
        </p:txBody>
      </p:sp>
      <p:sp>
        <p:nvSpPr>
          <p:cNvPr id="3" name="Tijdelijke aanduiding voor inhoud 2"/>
          <p:cNvSpPr>
            <a:spLocks noGrp="1"/>
          </p:cNvSpPr>
          <p:nvPr>
            <p:ph idx="1"/>
          </p:nvPr>
        </p:nvSpPr>
        <p:spPr>
          <a:xfrm>
            <a:off x="609600" y="1702764"/>
            <a:ext cx="11313460" cy="4805611"/>
          </a:xfrm>
        </p:spPr>
        <p:txBody>
          <a:bodyPr>
            <a:normAutofit/>
          </a:bodyPr>
          <a:lstStyle/>
          <a:p>
            <a:pPr marL="0" lvl="0" indent="0" algn="ctr" defTabSz="457200">
              <a:lnSpc>
                <a:spcPct val="100000"/>
              </a:lnSpc>
              <a:spcBef>
                <a:spcPts val="0"/>
              </a:spcBef>
              <a:buNone/>
              <a:defRPr/>
            </a:pPr>
            <a:endParaRPr lang="nl-BE" kern="0" dirty="0">
              <a:solidFill>
                <a:prstClr val="black">
                  <a:lumMod val="85000"/>
                  <a:lumOff val="15000"/>
                </a:prstClr>
              </a:solidFill>
              <a:latin typeface="Roboto"/>
            </a:endParaRPr>
          </a:p>
          <a:p>
            <a:pPr marL="0" lvl="0" indent="0" algn="ctr" defTabSz="457200">
              <a:lnSpc>
                <a:spcPct val="100000"/>
              </a:lnSpc>
              <a:spcBef>
                <a:spcPts val="0"/>
              </a:spcBef>
              <a:buNone/>
              <a:defRPr/>
            </a:pPr>
            <a:endParaRPr lang="nl-BE" kern="0" dirty="0">
              <a:solidFill>
                <a:prstClr val="black">
                  <a:lumMod val="85000"/>
                  <a:lumOff val="15000"/>
                </a:prstClr>
              </a:solidFill>
              <a:latin typeface="Roboto"/>
            </a:endParaRPr>
          </a:p>
          <a:p>
            <a:pPr marL="0" lvl="0" indent="0" defTabSz="457200">
              <a:lnSpc>
                <a:spcPct val="100000"/>
              </a:lnSpc>
              <a:spcBef>
                <a:spcPts val="0"/>
              </a:spcBef>
              <a:buNone/>
              <a:defRPr/>
            </a:pPr>
            <a:r>
              <a:rPr lang="nl-BE" kern="0" dirty="0">
                <a:solidFill>
                  <a:prstClr val="black">
                    <a:lumMod val="85000"/>
                    <a:lumOff val="15000"/>
                  </a:prstClr>
                </a:solidFill>
                <a:latin typeface="Roboto"/>
              </a:rPr>
              <a:t>Ik ben…</a:t>
            </a:r>
          </a:p>
          <a:p>
            <a:pPr marL="0" lvl="0" indent="0" defTabSz="457200">
              <a:lnSpc>
                <a:spcPct val="100000"/>
              </a:lnSpc>
              <a:spcBef>
                <a:spcPts val="0"/>
              </a:spcBef>
              <a:buNone/>
              <a:defRPr/>
            </a:pPr>
            <a:endParaRPr lang="nl-BE" kern="0" dirty="0">
              <a:solidFill>
                <a:prstClr val="black">
                  <a:lumMod val="85000"/>
                  <a:lumOff val="15000"/>
                </a:prstClr>
              </a:solidFill>
              <a:latin typeface="Roboto"/>
            </a:endParaRPr>
          </a:p>
          <a:p>
            <a:pPr marL="0" lvl="0" indent="0" defTabSz="457200">
              <a:lnSpc>
                <a:spcPct val="100000"/>
              </a:lnSpc>
              <a:spcBef>
                <a:spcPts val="0"/>
              </a:spcBef>
              <a:buNone/>
              <a:defRPr/>
            </a:pPr>
            <a:r>
              <a:rPr lang="nl-BE" kern="0" dirty="0">
                <a:solidFill>
                  <a:prstClr val="black">
                    <a:lumMod val="85000"/>
                    <a:lumOff val="15000"/>
                  </a:prstClr>
                </a:solidFill>
                <a:latin typeface="Roboto"/>
              </a:rPr>
              <a:t>Ik koop de letter </a:t>
            </a:r>
            <a:r>
              <a:rPr lang="mr-IN" kern="0" dirty="0">
                <a:solidFill>
                  <a:prstClr val="black">
                    <a:lumMod val="85000"/>
                    <a:lumOff val="15000"/>
                  </a:prstClr>
                </a:solidFill>
                <a:latin typeface="Roboto"/>
              </a:rPr>
              <a:t>…</a:t>
            </a:r>
            <a:r>
              <a:rPr lang="nl-BE" kern="0" dirty="0">
                <a:solidFill>
                  <a:prstClr val="black">
                    <a:lumMod val="85000"/>
                    <a:lumOff val="15000"/>
                  </a:prstClr>
                </a:solidFill>
                <a:latin typeface="Roboto"/>
              </a:rPr>
              <a:t> van het alfabet</a:t>
            </a:r>
          </a:p>
          <a:p>
            <a:pPr marL="0" lvl="0" indent="0" defTabSz="457200">
              <a:lnSpc>
                <a:spcPct val="100000"/>
              </a:lnSpc>
              <a:spcBef>
                <a:spcPts val="0"/>
              </a:spcBef>
              <a:buNone/>
              <a:defRPr/>
            </a:pPr>
            <a:endParaRPr lang="nl-BE" kern="0" dirty="0">
              <a:solidFill>
                <a:prstClr val="black">
                  <a:lumMod val="85000"/>
                  <a:lumOff val="15000"/>
                </a:prstClr>
              </a:solidFill>
              <a:latin typeface="Roboto"/>
            </a:endParaRPr>
          </a:p>
          <a:p>
            <a:pPr lvl="1" defTabSz="457200">
              <a:lnSpc>
                <a:spcPct val="100000"/>
              </a:lnSpc>
              <a:spcBef>
                <a:spcPts val="0"/>
              </a:spcBef>
              <a:defRPr/>
            </a:pPr>
            <a:r>
              <a:rPr lang="nl-BE" kern="0" dirty="0">
                <a:solidFill>
                  <a:prstClr val="black">
                    <a:lumMod val="85000"/>
                    <a:lumOff val="15000"/>
                  </a:prstClr>
                </a:solidFill>
                <a:latin typeface="Roboto"/>
              </a:rPr>
              <a:t>Om iets te zeggen over mezelf persoonlijk</a:t>
            </a:r>
          </a:p>
          <a:p>
            <a:pPr lvl="1" defTabSz="457200">
              <a:lnSpc>
                <a:spcPct val="100000"/>
              </a:lnSpc>
              <a:spcBef>
                <a:spcPts val="0"/>
              </a:spcBef>
              <a:defRPr/>
            </a:pPr>
            <a:endParaRPr lang="nl-BE" kern="0" dirty="0">
              <a:solidFill>
                <a:prstClr val="black">
                  <a:lumMod val="85000"/>
                  <a:lumOff val="15000"/>
                </a:prstClr>
              </a:solidFill>
              <a:latin typeface="Roboto"/>
            </a:endParaRPr>
          </a:p>
          <a:p>
            <a:pPr lvl="1" defTabSz="457200">
              <a:lnSpc>
                <a:spcPct val="100000"/>
              </a:lnSpc>
              <a:spcBef>
                <a:spcPts val="0"/>
              </a:spcBef>
              <a:defRPr/>
            </a:pPr>
            <a:r>
              <a:rPr lang="nl-BE" kern="0" dirty="0">
                <a:solidFill>
                  <a:prstClr val="black">
                    <a:lumMod val="85000"/>
                    <a:lumOff val="15000"/>
                  </a:prstClr>
                </a:solidFill>
                <a:latin typeface="Roboto"/>
              </a:rPr>
              <a:t>Om iets te zeggen over mezelf als leerkracht in dit (kern)team</a:t>
            </a:r>
          </a:p>
          <a:p>
            <a:pPr marL="0" lvl="0" indent="0" defTabSz="457200">
              <a:lnSpc>
                <a:spcPct val="100000"/>
              </a:lnSpc>
              <a:spcBef>
                <a:spcPts val="0"/>
              </a:spcBef>
              <a:buNone/>
              <a:defRPr/>
            </a:pPr>
            <a:endParaRPr lang="nl-BE" kern="0" dirty="0">
              <a:solidFill>
                <a:prstClr val="black">
                  <a:lumMod val="85000"/>
                  <a:lumOff val="15000"/>
                </a:prstClr>
              </a:solidFill>
              <a:latin typeface="Roboto"/>
            </a:endParaRPr>
          </a:p>
          <a:p>
            <a:pPr defTabSz="457200">
              <a:lnSpc>
                <a:spcPct val="100000"/>
              </a:lnSpc>
              <a:spcBef>
                <a:spcPts val="0"/>
              </a:spcBef>
              <a:buFont typeface="Wingdings" charset="2"/>
              <a:buChar char="q"/>
              <a:defRPr/>
            </a:pPr>
            <a:endParaRPr lang="nl-BE" kern="0" dirty="0">
              <a:solidFill>
                <a:prstClr val="black">
                  <a:lumMod val="85000"/>
                  <a:lumOff val="15000"/>
                </a:prstClr>
              </a:solidFill>
              <a:latin typeface="Roboto"/>
            </a:endParaRPr>
          </a:p>
          <a:p>
            <a:pPr marL="0" indent="0" defTabSz="457200">
              <a:lnSpc>
                <a:spcPct val="100000"/>
              </a:lnSpc>
              <a:spcBef>
                <a:spcPts val="0"/>
              </a:spcBef>
              <a:buNone/>
              <a:defRPr/>
            </a:pPr>
            <a:endParaRPr lang="nl-BE" sz="2600" dirty="0">
              <a:latin typeface="Roboto"/>
            </a:endParaRPr>
          </a:p>
        </p:txBody>
      </p:sp>
      <p:pic>
        <p:nvPicPr>
          <p:cNvPr id="5" name="Afbeelding 4"/>
          <p:cNvPicPr>
            <a:picLocks noChangeAspect="1"/>
          </p:cNvPicPr>
          <p:nvPr/>
        </p:nvPicPr>
        <p:blipFill>
          <a:blip r:embed="rId3"/>
          <a:stretch>
            <a:fillRect/>
          </a:stretch>
        </p:blipFill>
        <p:spPr>
          <a:xfrm>
            <a:off x="5321676" y="1499182"/>
            <a:ext cx="5092700" cy="1587500"/>
          </a:xfrm>
          <a:prstGeom prst="rect">
            <a:avLst/>
          </a:prstGeom>
        </p:spPr>
      </p:pic>
    </p:spTree>
    <p:extLst>
      <p:ext uri="{BB962C8B-B14F-4D97-AF65-F5344CB8AC3E}">
        <p14:creationId xmlns:p14="http://schemas.microsoft.com/office/powerpoint/2010/main" val="1983433174"/>
      </p:ext>
    </p:extLst>
  </p:cSld>
  <p:clrMapOvr>
    <a:masterClrMapping/>
  </p:clrMapOvr>
</p:sld>
</file>

<file path=ppt/theme/theme1.xml><?xml version="1.0" encoding="utf-8"?>
<a:theme xmlns:a="http://schemas.openxmlformats.org/drawingml/2006/main" name="Potential_sjabloonNieuw">
  <a:themeElements>
    <a:clrScheme name="Potential - Nieuw">
      <a:dk1>
        <a:sysClr val="windowText" lastClr="000000"/>
      </a:dk1>
      <a:lt1>
        <a:sysClr val="window" lastClr="FFFFFF"/>
      </a:lt1>
      <a:dk2>
        <a:srgbClr val="5CD5B0"/>
      </a:dk2>
      <a:lt2>
        <a:srgbClr val="D4F6E8"/>
      </a:lt2>
      <a:accent1>
        <a:srgbClr val="FC7F7A"/>
      </a:accent1>
      <a:accent2>
        <a:srgbClr val="FAD2C8"/>
      </a:accent2>
      <a:accent3>
        <a:srgbClr val="8ECEDD"/>
      </a:accent3>
      <a:accent4>
        <a:srgbClr val="C8E6ED"/>
      </a:accent4>
      <a:accent5>
        <a:srgbClr val="FFD56C"/>
      </a:accent5>
      <a:accent6>
        <a:srgbClr val="FFE4AE"/>
      </a:accent6>
      <a:hlink>
        <a:srgbClr val="3F3F3F"/>
      </a:hlink>
      <a:folHlink>
        <a:srgbClr val="7F7F7F"/>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1B9F7173-06FD-4239-A842-30362CC0399B}" vid="{CBDC0F52-0C59-48D4-BA45-32EBDB1B077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F546402C1B6848AAEAB9054195BBCD" ma:contentTypeVersion="11" ma:contentTypeDescription="Een nieuw document maken." ma:contentTypeScope="" ma:versionID="3a4a90d7decd9e6590428d66c23d1da8">
  <xsd:schema xmlns:xsd="http://www.w3.org/2001/XMLSchema" xmlns:xs="http://www.w3.org/2001/XMLSchema" xmlns:p="http://schemas.microsoft.com/office/2006/metadata/properties" xmlns:ns3="f12e873b-751b-42f8-a191-167fe4f33b1c" xmlns:ns4="89d96fb2-318b-4996-8e2d-29208574d168" targetNamespace="http://schemas.microsoft.com/office/2006/metadata/properties" ma:root="true" ma:fieldsID="c8f842bf729b607b0b6937aea0ae483c" ns3:_="" ns4:_="">
    <xsd:import namespace="f12e873b-751b-42f8-a191-167fe4f33b1c"/>
    <xsd:import namespace="89d96fb2-318b-4996-8e2d-29208574d16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2e873b-751b-42f8-a191-167fe4f33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96fb2-318b-4996-8e2d-29208574d168"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A406C7-EFA6-4C8E-B2C7-8E4449620A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2e873b-751b-42f8-a191-167fe4f33b1c"/>
    <ds:schemaRef ds:uri="89d96fb2-318b-4996-8e2d-29208574d1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C5C845-69AB-4712-9912-351EB129DE0E}">
  <ds:schemaRefs>
    <ds:schemaRef ds:uri="http://schemas.microsoft.com/sharepoint/v3/contenttype/forms"/>
  </ds:schemaRefs>
</ds:datastoreItem>
</file>

<file path=customXml/itemProps3.xml><?xml version="1.0" encoding="utf-8"?>
<ds:datastoreItem xmlns:ds="http://schemas.openxmlformats.org/officeDocument/2006/customXml" ds:itemID="{812349A7-B122-4974-84E5-9752B202C8DB}">
  <ds:schemaRefs>
    <ds:schemaRef ds:uri="http://purl.org/dc/terms/"/>
    <ds:schemaRef ds:uri="http://schemas.microsoft.com/office/2006/documentManagement/types"/>
    <ds:schemaRef ds:uri="f12e873b-751b-42f8-a191-167fe4f33b1c"/>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89d96fb2-318b-4996-8e2d-29208574d16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12654</TotalTime>
  <Words>1695</Words>
  <Application>Microsoft Office PowerPoint</Application>
  <PresentationFormat>Breedbeeld</PresentationFormat>
  <Paragraphs>284</Paragraphs>
  <Slides>33</Slides>
  <Notes>29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33</vt:i4>
      </vt:variant>
    </vt:vector>
  </HeadingPairs>
  <TitlesOfParts>
    <vt:vector size="40" baseType="lpstr">
      <vt:lpstr>Arial</vt:lpstr>
      <vt:lpstr>Calibri</vt:lpstr>
      <vt:lpstr>Calibri Light</vt:lpstr>
      <vt:lpstr>Poiret One</vt:lpstr>
      <vt:lpstr>Roboto</vt:lpstr>
      <vt:lpstr>Wingdings</vt:lpstr>
      <vt:lpstr>Potential_sjabloonNieuw</vt:lpstr>
      <vt:lpstr>Van realiteit naar doel</vt:lpstr>
      <vt:lpstr>PowerPoint-presentatie</vt:lpstr>
      <vt:lpstr>Doelstellingen</vt:lpstr>
      <vt:lpstr>Inhoud</vt:lpstr>
      <vt:lpstr>Inhoud</vt:lpstr>
      <vt:lpstr>PowerPoint-presentatie</vt:lpstr>
      <vt:lpstr>Doel: een inclusieve leeromgeving…</vt:lpstr>
      <vt:lpstr>Twee belangrijke hefbomen voor inclusieve leeromgevingen</vt:lpstr>
      <vt:lpstr>1. Iedereen heeft groeipotentieel: verkenner </vt:lpstr>
      <vt:lpstr>2. Iedereen heeft groeipotentieel:  waarderend onderzoek</vt:lpstr>
      <vt:lpstr>2. Iedereen heeft groeipotentieel:  waarderend interview</vt:lpstr>
      <vt:lpstr>2. Iedereen heeft groeipotentieel:  waarderend interview</vt:lpstr>
      <vt:lpstr>Inhoud</vt:lpstr>
      <vt:lpstr>PowerPoint-presentatie</vt:lpstr>
      <vt:lpstr>2. Competenties voor inclusie onder de loep: springplank naar inclusie </vt:lpstr>
      <vt:lpstr>2. Competenties voor inclusie onder de loep: verbreding en verdieping basiscompetenties van de leraar</vt:lpstr>
      <vt:lpstr>2. Competenties voor inclusie onder de loep: leervraag of doel om inclusiever te werken</vt:lpstr>
      <vt:lpstr>Inhoud</vt:lpstr>
      <vt:lpstr>3. Een inclusieve bril: wat kleurt onze kijk op inclusie?</vt:lpstr>
      <vt:lpstr>3. Een inclusieve bril: onze kijk op inclusie</vt:lpstr>
      <vt:lpstr>3. Besluit: een inclusieve bril of multifocale lenzen?</vt:lpstr>
      <vt:lpstr> 3.1. Een inclusieve bril: inclusieve leeromgeving</vt:lpstr>
      <vt:lpstr>3.2. Een inclusieve bril:  diversiteit waarderen en benutten</vt:lpstr>
      <vt:lpstr>3.3. Een inclusieve bril:  verbindend samenwerken</vt:lpstr>
      <vt:lpstr>3.3. Een inclusieve bril:  verbindend samenwerken</vt:lpstr>
      <vt:lpstr>Dromen over verandering: van reflectie naar actie</vt:lpstr>
      <vt:lpstr>3. Opdracht:  diversiteit in beeld</vt:lpstr>
      <vt:lpstr>3. Opdracht: diversiteit in beeld</vt:lpstr>
      <vt:lpstr>3. Opdracht: diversiteit in beeld</vt:lpstr>
      <vt:lpstr>PowerPoint-presentatie</vt:lpstr>
      <vt:lpstr>Doelstellingen sessie 1 bereikt?</vt:lpstr>
      <vt:lpstr>Afronding </vt:lpstr>
      <vt:lpstr>Bedankt!</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Iris Roose</dc:creator>
  <cp:lastModifiedBy>inge vandeputte</cp:lastModifiedBy>
  <cp:revision>890</cp:revision>
  <dcterms:created xsi:type="dcterms:W3CDTF">2016-06-06T07:07:10Z</dcterms:created>
  <dcterms:modified xsi:type="dcterms:W3CDTF">2019-11-17T19:04:42Z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0x0101006BF546402C1B6848AAEAB9054195BBCD</vt:lpwstr>
  </property>
</Properties>
</file>